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044" r:id="rId1"/>
  </p:sldMasterIdLst>
  <p:notesMasterIdLst>
    <p:notesMasterId r:id="rId30"/>
  </p:notesMasterIdLst>
  <p:sldIdLst>
    <p:sldId id="256" r:id="rId2"/>
    <p:sldId id="258" r:id="rId3"/>
    <p:sldId id="259" r:id="rId4"/>
    <p:sldId id="284" r:id="rId5"/>
    <p:sldId id="285" r:id="rId6"/>
    <p:sldId id="286" r:id="rId7"/>
    <p:sldId id="287" r:id="rId8"/>
    <p:sldId id="260" r:id="rId9"/>
    <p:sldId id="263" r:id="rId10"/>
    <p:sldId id="265" r:id="rId11"/>
    <p:sldId id="264" r:id="rId12"/>
    <p:sldId id="267" r:id="rId13"/>
    <p:sldId id="266" r:id="rId14"/>
    <p:sldId id="289" r:id="rId15"/>
    <p:sldId id="270" r:id="rId16"/>
    <p:sldId id="268" r:id="rId17"/>
    <p:sldId id="272" r:id="rId18"/>
    <p:sldId id="282" r:id="rId19"/>
    <p:sldId id="273" r:id="rId20"/>
    <p:sldId id="291" r:id="rId21"/>
    <p:sldId id="290" r:id="rId22"/>
    <p:sldId id="283" r:id="rId23"/>
    <p:sldId id="279" r:id="rId24"/>
    <p:sldId id="280" r:id="rId25"/>
    <p:sldId id="293" r:id="rId26"/>
    <p:sldId id="292" r:id="rId27"/>
    <p:sldId id="278" r:id="rId28"/>
    <p:sldId id="294" r:id="rId29"/>
  </p:sldIdLst>
  <p:sldSz cx="14630400" cy="8229600"/>
  <p:notesSz cx="8229600" cy="14630400"/>
  <p:embeddedFontLst>
    <p:embeddedFont>
      <p:font typeface="Crimson Pro Semi Bold" panose="020B0604020202020204" charset="0"/>
      <p:regular r:id="rId31"/>
    </p:embeddedFont>
    <p:embeddedFont>
      <p:font typeface="Heebo" pitchFamily="2" charset="-79"/>
      <p:regular r:id="rId32"/>
      <p:bold r:id="rId33"/>
    </p:embeddedFont>
    <p:embeddedFont>
      <p:font typeface="Open Sans" panose="020B0606030504020204" pitchFamily="34" charset="0"/>
      <p:regular r:id="rId34"/>
      <p:bold r:id="rId35"/>
      <p:italic r:id="rId36"/>
      <p:boldItalic r:id="rId37"/>
    </p:embeddedFont>
    <p:embeddedFont>
      <p:font typeface="Open Sans Bold" panose="020B0806030504020204" charset="0"/>
      <p:bold r:id="rId38"/>
    </p:embeddedFont>
    <p:embeddedFont>
      <p:font typeface="Trebuchet MS" panose="020B0603020202020204" pitchFamily="34" charset="0"/>
      <p:regular r:id="rId39"/>
      <p:bold r:id="rId40"/>
      <p:italic r:id="rId41"/>
      <p:boldItalic r:id="rId42"/>
    </p:embeddedFont>
    <p:embeddedFont>
      <p:font typeface="Wingdings 3" panose="05040102010807070707" pitchFamily="18" charset="2"/>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95033" autoAdjust="0"/>
  </p:normalViewPr>
  <p:slideViewPr>
    <p:cSldViewPr snapToGrid="0" snapToObjects="1">
      <p:cViewPr varScale="1">
        <p:scale>
          <a:sx n="65" d="100"/>
          <a:sy n="65" d="100"/>
        </p:scale>
        <p:origin x="950"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Model Performance</a:t>
            </a:r>
          </a:p>
          <a:p>
            <a:pPr>
              <a:defRPr/>
            </a:pPr>
            <a:r>
              <a:rPr lang="en-IN"/>
              <a:t>(XGB CLASSIFIER)</a:t>
            </a:r>
          </a:p>
          <a:p>
            <a:pPr>
              <a:defRPr/>
            </a:pPr>
            <a:endParaRPr lang="en-IN"/>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363977403215223"/>
          <c:y val="0.17808609128937011"/>
          <c:w val="0.82063350967847781"/>
          <c:h val="0.71415861835629924"/>
        </c:manualLayout>
      </c:layout>
      <c:barChart>
        <c:barDir val="col"/>
        <c:grouping val="clustered"/>
        <c:varyColors val="0"/>
        <c:ser>
          <c:idx val="0"/>
          <c:order val="0"/>
          <c:tx>
            <c:strRef>
              <c:f>Sheet1!$B$1</c:f>
              <c:strCache>
                <c:ptCount val="1"/>
                <c:pt idx="0">
                  <c:v>Train</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38100" dist="254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Sheet1!$A$2:$A$7</c:f>
              <c:strCache>
                <c:ptCount val="5"/>
                <c:pt idx="0">
                  <c:v>Accuracy</c:v>
                </c:pt>
                <c:pt idx="1">
                  <c:v>Precision</c:v>
                </c:pt>
                <c:pt idx="2">
                  <c:v>Recall</c:v>
                </c:pt>
                <c:pt idx="3">
                  <c:v>F1 Score</c:v>
                </c:pt>
                <c:pt idx="4">
                  <c:v>ROC AUC</c:v>
                </c:pt>
              </c:strCache>
            </c:strRef>
          </c:cat>
          <c:val>
            <c:numRef>
              <c:f>Sheet1!$B$2:$B$7</c:f>
              <c:numCache>
                <c:formatCode>General</c:formatCode>
                <c:ptCount val="6"/>
                <c:pt idx="0">
                  <c:v>0.82</c:v>
                </c:pt>
                <c:pt idx="1">
                  <c:v>0.54</c:v>
                </c:pt>
                <c:pt idx="2">
                  <c:v>0.81</c:v>
                </c:pt>
                <c:pt idx="3">
                  <c:v>0.65</c:v>
                </c:pt>
                <c:pt idx="4">
                  <c:v>0.9</c:v>
                </c:pt>
              </c:numCache>
            </c:numRef>
          </c:val>
          <c:extLst>
            <c:ext xmlns:c16="http://schemas.microsoft.com/office/drawing/2014/chart" uri="{C3380CC4-5D6E-409C-BE32-E72D297353CC}">
              <c16:uniqueId val="{00000000-4D39-4DEC-A5D2-32CB6489A507}"/>
            </c:ext>
          </c:extLst>
        </c:ser>
        <c:ser>
          <c:idx val="1"/>
          <c:order val="1"/>
          <c:tx>
            <c:strRef>
              <c:f>Sheet1!$C$1</c:f>
              <c:strCache>
                <c:ptCount val="1"/>
                <c:pt idx="0">
                  <c:v>Test</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38100" dist="254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Sheet1!$A$2:$A$7</c:f>
              <c:strCache>
                <c:ptCount val="5"/>
                <c:pt idx="0">
                  <c:v>Accuracy</c:v>
                </c:pt>
                <c:pt idx="1">
                  <c:v>Precision</c:v>
                </c:pt>
                <c:pt idx="2">
                  <c:v>Recall</c:v>
                </c:pt>
                <c:pt idx="3">
                  <c:v>F1 Score</c:v>
                </c:pt>
                <c:pt idx="4">
                  <c:v>ROC AUC</c:v>
                </c:pt>
              </c:strCache>
            </c:strRef>
          </c:cat>
          <c:val>
            <c:numRef>
              <c:f>Sheet1!$C$2:$C$7</c:f>
              <c:numCache>
                <c:formatCode>General</c:formatCode>
                <c:ptCount val="6"/>
                <c:pt idx="0">
                  <c:v>0.8</c:v>
                </c:pt>
                <c:pt idx="1">
                  <c:v>0.51</c:v>
                </c:pt>
                <c:pt idx="2">
                  <c:v>0.79</c:v>
                </c:pt>
                <c:pt idx="3">
                  <c:v>0.62</c:v>
                </c:pt>
                <c:pt idx="4">
                  <c:v>0.85</c:v>
                </c:pt>
              </c:numCache>
            </c:numRef>
          </c:val>
          <c:extLst>
            <c:ext xmlns:c16="http://schemas.microsoft.com/office/drawing/2014/chart" uri="{C3380CC4-5D6E-409C-BE32-E72D297353CC}">
              <c16:uniqueId val="{00000001-4D39-4DEC-A5D2-32CB6489A507}"/>
            </c:ext>
          </c:extLst>
        </c:ser>
        <c:dLbls>
          <c:showLegendKey val="0"/>
          <c:showVal val="0"/>
          <c:showCatName val="0"/>
          <c:showSerName val="0"/>
          <c:showPercent val="0"/>
          <c:showBubbleSize val="0"/>
        </c:dLbls>
        <c:gapWidth val="100"/>
        <c:overlap val="-24"/>
        <c:axId val="707507936"/>
        <c:axId val="707503616"/>
      </c:barChart>
      <c:catAx>
        <c:axId val="70750793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707503616"/>
        <c:crosses val="autoZero"/>
        <c:auto val="1"/>
        <c:lblAlgn val="ctr"/>
        <c:lblOffset val="100"/>
        <c:noMultiLvlLbl val="0"/>
      </c:catAx>
      <c:valAx>
        <c:axId val="70750361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707507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92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A4A6A-C197-103B-2A10-6918BAACAB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0B83F-42E7-C262-7C88-D6A057A84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91AC8-73BD-669C-2DE0-538EF8F134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48B2C4-6FD0-55A1-BDB8-EF8F54AEB00A}"/>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494362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EF410-F0D3-9750-22EA-7DE3B6D99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06C09-CA63-1FCC-155D-74BBC6A239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86F62-1850-067E-3679-C7D20A3D8E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9E52BD-522C-BF33-A0EC-4FA0B510906B}"/>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279164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055080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34022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18776443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16040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63569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95893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1509630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34997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147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956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561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4270321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67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66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983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7303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377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828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1638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9599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135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504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1287525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8107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91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2861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27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83120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643076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12721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65152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766935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4/11/2025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67284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5586B75A-687E-405C-8A0B-8D00578BA2C3}" type="datetimeFigureOut">
              <a:rPr lang="en-US" smtClean="0"/>
              <a:pPr/>
              <a:t>4/11/2025</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73396898"/>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1.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8301"/>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Bank Customer Churn Analysis and Prediction</a:t>
            </a:r>
            <a:endParaRPr lang="en-US" sz="4450" dirty="0"/>
          </a:p>
        </p:txBody>
      </p:sp>
      <p:sp>
        <p:nvSpPr>
          <p:cNvPr id="4" name="Text 1"/>
          <p:cNvSpPr/>
          <p:nvPr/>
        </p:nvSpPr>
        <p:spPr>
          <a:xfrm>
            <a:off x="6280190" y="4114800"/>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This presentation provides a comprehensive analysis of customer churn in a banking environment. We'll examine the data patterns, identify key factors influencing customer decisions to leave, and present actionable insights to improve customer retention based on our predictive model.</a:t>
            </a:r>
            <a:endParaRPr lang="en-US" sz="1750" dirty="0"/>
          </a:p>
        </p:txBody>
      </p:sp>
      <p:sp>
        <p:nvSpPr>
          <p:cNvPr id="5" name="Shape 2"/>
          <p:cNvSpPr/>
          <p:nvPr/>
        </p:nvSpPr>
        <p:spPr>
          <a:xfrm>
            <a:off x="6280190" y="62013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08990"/>
            <a:ext cx="347663" cy="347663"/>
          </a:xfrm>
          <a:prstGeom prst="rect">
            <a:avLst/>
          </a:prstGeom>
        </p:spPr>
      </p:pic>
      <p:sp>
        <p:nvSpPr>
          <p:cNvPr id="7" name="Text 3"/>
          <p:cNvSpPr/>
          <p:nvPr/>
        </p:nvSpPr>
        <p:spPr>
          <a:xfrm>
            <a:off x="6756440" y="6184463"/>
            <a:ext cx="3364111" cy="396835"/>
          </a:xfrm>
          <a:prstGeom prst="rect">
            <a:avLst/>
          </a:prstGeom>
          <a:noFill/>
          <a:ln/>
        </p:spPr>
        <p:txBody>
          <a:bodyPr wrap="none" lIns="0" tIns="0" rIns="0" bIns="0" rtlCol="0" anchor="t"/>
          <a:lstStyle/>
          <a:p>
            <a:pPr marL="0" indent="0" algn="l">
              <a:lnSpc>
                <a:spcPts val="3100"/>
              </a:lnSpc>
              <a:buNone/>
            </a:pPr>
            <a:r>
              <a:rPr lang="en-US" sz="2200" b="1" dirty="0">
                <a:solidFill>
                  <a:srgbClr val="333F70"/>
                </a:solidFill>
                <a:latin typeface="Open Sans Bold" pitchFamily="34" charset="0"/>
                <a:ea typeface="Open Sans Bold" pitchFamily="34" charset="-122"/>
                <a:cs typeface="Open Sans Bold" pitchFamily="34" charset="-120"/>
              </a:rPr>
              <a:t>by Shubham Mukherjee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 y="1477108"/>
            <a:ext cx="13258800" cy="5815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0"/>
          <p:cNvSpPr/>
          <p:nvPr/>
        </p:nvSpPr>
        <p:spPr>
          <a:xfrm>
            <a:off x="768191" y="6941939"/>
            <a:ext cx="5487710" cy="685919"/>
          </a:xfrm>
          <a:prstGeom prst="rect">
            <a:avLst/>
          </a:prstGeom>
          <a:noFill/>
          <a:ln/>
        </p:spPr>
        <p:txBody>
          <a:bodyPr wrap="none" lIns="0" tIns="0" rIns="0" bIns="0" rtlCol="0" anchor="t"/>
          <a:lstStyle/>
          <a:p>
            <a:pPr marL="0" indent="0" algn="l">
              <a:lnSpc>
                <a:spcPts val="5400"/>
              </a:lnSpc>
              <a:buNone/>
            </a:pPr>
            <a:endParaRPr lang="en-US" sz="4300" dirty="0"/>
          </a:p>
        </p:txBody>
      </p:sp>
      <p:sp>
        <p:nvSpPr>
          <p:cNvPr id="5" name="TextBox 4">
            <a:extLst>
              <a:ext uri="{FF2B5EF4-FFF2-40B4-BE49-F238E27FC236}">
                <a16:creationId xmlns:a16="http://schemas.microsoft.com/office/drawing/2014/main" id="{C3BAFF2E-6712-7508-5FD8-53B9576207AC}"/>
              </a:ext>
            </a:extLst>
          </p:cNvPr>
          <p:cNvSpPr txBox="1"/>
          <p:nvPr/>
        </p:nvSpPr>
        <p:spPr>
          <a:xfrm>
            <a:off x="574431" y="698485"/>
            <a:ext cx="7315200" cy="483530"/>
          </a:xfrm>
          <a:prstGeom prst="rect">
            <a:avLst/>
          </a:prstGeom>
          <a:noFill/>
        </p:spPr>
        <p:txBody>
          <a:bodyPr wrap="square">
            <a:spAutoFit/>
          </a:bodyPr>
          <a:lstStyle/>
          <a:p>
            <a:pPr marL="0" indent="0" algn="l">
              <a:lnSpc>
                <a:spcPts val="2750"/>
              </a:lnSpc>
              <a:buNone/>
            </a:pPr>
            <a:r>
              <a:rPr lang="en-US" sz="3600" b="1" dirty="0">
                <a:solidFill>
                  <a:srgbClr val="333F70"/>
                </a:solidFill>
                <a:latin typeface="Unbounded Bold" pitchFamily="34" charset="0"/>
                <a:ea typeface="Unbounded Bold" pitchFamily="34" charset="-122"/>
              </a:rPr>
              <a:t>Numerical Column Distribution</a:t>
            </a:r>
            <a:endParaRPr lang="en-US" sz="3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26150" y="768668"/>
            <a:ext cx="7680722" cy="559118"/>
          </a:xfrm>
          <a:prstGeom prst="rect">
            <a:avLst/>
          </a:prstGeom>
          <a:noFill/>
          <a:ln/>
        </p:spPr>
        <p:txBody>
          <a:bodyPr wrap="none" lIns="0" tIns="0" rIns="0" bIns="0" rtlCol="0" anchor="t"/>
          <a:lstStyle/>
          <a:p>
            <a:pPr marL="0" indent="0" algn="l">
              <a:lnSpc>
                <a:spcPts val="4400"/>
              </a:lnSpc>
              <a:buNone/>
            </a:pPr>
            <a:r>
              <a:rPr lang="en-US" sz="3500" b="1" dirty="0">
                <a:solidFill>
                  <a:srgbClr val="333F70"/>
                </a:solidFill>
                <a:latin typeface="Unbounded Bold" pitchFamily="34" charset="0"/>
                <a:ea typeface="Unbounded Bold" pitchFamily="34" charset="-122"/>
                <a:cs typeface="Unbounded Bold" pitchFamily="34" charset="-120"/>
              </a:rPr>
              <a:t>Numerical Column Analysis</a:t>
            </a:r>
            <a:endParaRPr lang="en-US" sz="3500" dirty="0"/>
          </a:p>
        </p:txBody>
      </p:sp>
      <p:sp>
        <p:nvSpPr>
          <p:cNvPr id="4" name="Shape 1"/>
          <p:cNvSpPr/>
          <p:nvPr/>
        </p:nvSpPr>
        <p:spPr>
          <a:xfrm>
            <a:off x="626150" y="1596152"/>
            <a:ext cx="7891701" cy="1332071"/>
          </a:xfrm>
          <a:prstGeom prst="roundRect">
            <a:avLst>
              <a:gd name="adj" fmla="val 5641"/>
            </a:avLst>
          </a:prstGeom>
          <a:solidFill>
            <a:srgbClr val="D6F5EE"/>
          </a:solidFill>
          <a:ln w="7620">
            <a:solidFill>
              <a:srgbClr val="BCDBD4"/>
            </a:solidFill>
            <a:prstDash val="solid"/>
          </a:ln>
        </p:spPr>
      </p:sp>
      <p:sp>
        <p:nvSpPr>
          <p:cNvPr id="5" name="Text 2"/>
          <p:cNvSpPr/>
          <p:nvPr/>
        </p:nvSpPr>
        <p:spPr>
          <a:xfrm>
            <a:off x="812602" y="1782604"/>
            <a:ext cx="3498294" cy="279440"/>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Credit Score Distribution</a:t>
            </a:r>
            <a:endParaRPr lang="en-US" sz="1750" dirty="0"/>
          </a:p>
        </p:txBody>
      </p:sp>
      <p:sp>
        <p:nvSpPr>
          <p:cNvPr id="6" name="Text 3"/>
          <p:cNvSpPr/>
          <p:nvPr/>
        </p:nvSpPr>
        <p:spPr>
          <a:xfrm>
            <a:off x="812602" y="2169319"/>
            <a:ext cx="7518797" cy="572453"/>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Credit score data is slightly left skewed, indicating most customers have above-average credit scores.</a:t>
            </a:r>
            <a:endParaRPr lang="en-US" sz="1400" dirty="0"/>
          </a:p>
        </p:txBody>
      </p:sp>
      <p:sp>
        <p:nvSpPr>
          <p:cNvPr id="7" name="Shape 4"/>
          <p:cNvSpPr/>
          <p:nvPr/>
        </p:nvSpPr>
        <p:spPr>
          <a:xfrm>
            <a:off x="626150" y="3107055"/>
            <a:ext cx="7891701" cy="1332071"/>
          </a:xfrm>
          <a:prstGeom prst="roundRect">
            <a:avLst>
              <a:gd name="adj" fmla="val 5641"/>
            </a:avLst>
          </a:prstGeom>
          <a:solidFill>
            <a:srgbClr val="D6F5EE"/>
          </a:solidFill>
          <a:ln w="7620">
            <a:solidFill>
              <a:srgbClr val="BCDBD4"/>
            </a:solidFill>
            <a:prstDash val="solid"/>
          </a:ln>
        </p:spPr>
      </p:sp>
      <p:sp>
        <p:nvSpPr>
          <p:cNvPr id="8" name="Text 5"/>
          <p:cNvSpPr/>
          <p:nvPr/>
        </p:nvSpPr>
        <p:spPr>
          <a:xfrm>
            <a:off x="812602" y="3293507"/>
            <a:ext cx="2294811" cy="279440"/>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Age Distribution</a:t>
            </a:r>
            <a:endParaRPr lang="en-US" sz="1750" dirty="0"/>
          </a:p>
        </p:txBody>
      </p:sp>
      <p:sp>
        <p:nvSpPr>
          <p:cNvPr id="9" name="Text 6"/>
          <p:cNvSpPr/>
          <p:nvPr/>
        </p:nvSpPr>
        <p:spPr>
          <a:xfrm>
            <a:off x="812602" y="3680222"/>
            <a:ext cx="7518797" cy="572453"/>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Age is right skewed, showing a larger proportion of younger customers with fewer older clients.</a:t>
            </a:r>
            <a:endParaRPr lang="en-US" sz="1400" dirty="0"/>
          </a:p>
        </p:txBody>
      </p:sp>
      <p:sp>
        <p:nvSpPr>
          <p:cNvPr id="10" name="Shape 7"/>
          <p:cNvSpPr/>
          <p:nvPr/>
        </p:nvSpPr>
        <p:spPr>
          <a:xfrm>
            <a:off x="626150" y="4617958"/>
            <a:ext cx="7891701" cy="1332071"/>
          </a:xfrm>
          <a:prstGeom prst="roundRect">
            <a:avLst>
              <a:gd name="adj" fmla="val 5641"/>
            </a:avLst>
          </a:prstGeom>
          <a:solidFill>
            <a:srgbClr val="D6F5EE"/>
          </a:solidFill>
          <a:ln w="7620">
            <a:solidFill>
              <a:srgbClr val="BCDBD4"/>
            </a:solidFill>
            <a:prstDash val="solid"/>
          </a:ln>
        </p:spPr>
      </p:sp>
      <p:sp>
        <p:nvSpPr>
          <p:cNvPr id="11" name="Text 8"/>
          <p:cNvSpPr/>
          <p:nvPr/>
        </p:nvSpPr>
        <p:spPr>
          <a:xfrm>
            <a:off x="812602" y="4804410"/>
            <a:ext cx="2572107" cy="279440"/>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Discrete Variables</a:t>
            </a:r>
            <a:endParaRPr lang="en-US" sz="1750" dirty="0"/>
          </a:p>
        </p:txBody>
      </p:sp>
      <p:sp>
        <p:nvSpPr>
          <p:cNvPr id="12" name="Text 9"/>
          <p:cNvSpPr/>
          <p:nvPr/>
        </p:nvSpPr>
        <p:spPr>
          <a:xfrm>
            <a:off x="812602" y="5191125"/>
            <a:ext cx="7518797" cy="572453"/>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Tenure and Number of products are discrete numerical columns with limited unique values.</a:t>
            </a:r>
            <a:endParaRPr lang="en-US" sz="1400" dirty="0"/>
          </a:p>
        </p:txBody>
      </p:sp>
      <p:sp>
        <p:nvSpPr>
          <p:cNvPr id="13" name="Shape 10"/>
          <p:cNvSpPr/>
          <p:nvPr/>
        </p:nvSpPr>
        <p:spPr>
          <a:xfrm>
            <a:off x="626150" y="6128861"/>
            <a:ext cx="7891701" cy="1332071"/>
          </a:xfrm>
          <a:prstGeom prst="roundRect">
            <a:avLst>
              <a:gd name="adj" fmla="val 5641"/>
            </a:avLst>
          </a:prstGeom>
          <a:solidFill>
            <a:srgbClr val="D6F5EE"/>
          </a:solidFill>
          <a:ln w="7620">
            <a:solidFill>
              <a:srgbClr val="BCDBD4"/>
            </a:solidFill>
            <a:prstDash val="solid"/>
          </a:ln>
        </p:spPr>
      </p:sp>
      <p:sp>
        <p:nvSpPr>
          <p:cNvPr id="14" name="Text 11"/>
          <p:cNvSpPr/>
          <p:nvPr/>
        </p:nvSpPr>
        <p:spPr>
          <a:xfrm>
            <a:off x="812602" y="6315313"/>
            <a:ext cx="2724150" cy="279440"/>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Salary and Balance</a:t>
            </a:r>
            <a:endParaRPr lang="en-US" sz="1750" dirty="0"/>
          </a:p>
        </p:txBody>
      </p:sp>
      <p:sp>
        <p:nvSpPr>
          <p:cNvPr id="15" name="Text 12"/>
          <p:cNvSpPr/>
          <p:nvPr/>
        </p:nvSpPr>
        <p:spPr>
          <a:xfrm>
            <a:off x="812602" y="6702028"/>
            <a:ext cx="7518797" cy="572453"/>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Estimated Salary has a flat curve indicating uniform distribution, while Balance is mostly normal except for one skewed data point.</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23424" y="1231180"/>
            <a:ext cx="6082470" cy="5368627"/>
          </a:xfrm>
          <a:prstGeom prst="rect">
            <a:avLst/>
          </a:prstGeom>
          <a:ln>
            <a:solidFill>
              <a:schemeClr val="tx1">
                <a:lumMod val="95000"/>
                <a:lumOff val="5000"/>
              </a:schemeClr>
            </a:solidFill>
          </a:ln>
        </p:spPr>
      </p:pic>
      <p:pic>
        <p:nvPicPr>
          <p:cNvPr id="3" name="Image 1" descr="preencoded.png"/>
          <p:cNvPicPr>
            <a:picLocks noChangeAspect="1"/>
          </p:cNvPicPr>
          <p:nvPr/>
        </p:nvPicPr>
        <p:blipFill>
          <a:blip r:embed="rId4"/>
          <a:stretch>
            <a:fillRect/>
          </a:stretch>
        </p:blipFill>
        <p:spPr>
          <a:xfrm>
            <a:off x="7968887" y="1231180"/>
            <a:ext cx="5508954" cy="5368627"/>
          </a:xfrm>
          <a:prstGeom prst="rect">
            <a:avLst/>
          </a:prstGeom>
          <a:ln>
            <a:solidFill>
              <a:schemeClr val="tx1">
                <a:lumMod val="95000"/>
                <a:lumOff val="5000"/>
              </a:schemeClr>
            </a:solidFill>
          </a:ln>
        </p:spPr>
      </p:pic>
      <p:sp>
        <p:nvSpPr>
          <p:cNvPr id="4" name="Text 0"/>
          <p:cNvSpPr/>
          <p:nvPr/>
        </p:nvSpPr>
        <p:spPr>
          <a:xfrm>
            <a:off x="10723364" y="3173492"/>
            <a:ext cx="3183612" cy="334089"/>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Text 1"/>
          <p:cNvSpPr/>
          <p:nvPr/>
        </p:nvSpPr>
        <p:spPr>
          <a:xfrm>
            <a:off x="730925" y="7559159"/>
            <a:ext cx="5221010" cy="652582"/>
          </a:xfrm>
          <a:prstGeom prst="rect">
            <a:avLst/>
          </a:prstGeom>
          <a:noFill/>
          <a:ln/>
        </p:spPr>
        <p:txBody>
          <a:bodyPr wrap="none" lIns="0" tIns="0" rIns="0" bIns="0" rtlCol="0" anchor="t"/>
          <a:lstStyle/>
          <a:p>
            <a:pPr marL="0" indent="0" algn="l">
              <a:lnSpc>
                <a:spcPts val="5100"/>
              </a:lnSpc>
              <a:buNone/>
            </a:pPr>
            <a:endParaRPr lang="en-US" sz="4100" dirty="0"/>
          </a:p>
        </p:txBody>
      </p:sp>
      <p:sp>
        <p:nvSpPr>
          <p:cNvPr id="7" name="TextBox 6">
            <a:extLst>
              <a:ext uri="{FF2B5EF4-FFF2-40B4-BE49-F238E27FC236}">
                <a16:creationId xmlns:a16="http://schemas.microsoft.com/office/drawing/2014/main" id="{43313720-68BD-BE60-4134-5CB096E4A92F}"/>
              </a:ext>
            </a:extLst>
          </p:cNvPr>
          <p:cNvSpPr txBox="1"/>
          <p:nvPr/>
        </p:nvSpPr>
        <p:spPr>
          <a:xfrm>
            <a:off x="647826" y="318706"/>
            <a:ext cx="9082327" cy="646331"/>
          </a:xfrm>
          <a:prstGeom prst="rect">
            <a:avLst/>
          </a:prstGeom>
          <a:noFill/>
        </p:spPr>
        <p:txBody>
          <a:bodyPr wrap="square">
            <a:spAutoFit/>
          </a:bodyPr>
          <a:lstStyle/>
          <a:p>
            <a:r>
              <a:rPr lang="en-US" sz="3600" b="1" dirty="0"/>
              <a:t>Discrete Variables and Churn Behaviour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0290" y="693063"/>
            <a:ext cx="7856220" cy="1149667"/>
          </a:xfrm>
          <a:prstGeom prst="rect">
            <a:avLst/>
          </a:prstGeom>
          <a:noFill/>
          <a:ln/>
        </p:spPr>
        <p:txBody>
          <a:bodyPr wrap="square" lIns="0" tIns="0" rIns="0" bIns="0" rtlCol="0" anchor="t"/>
          <a:lstStyle/>
          <a:p>
            <a:pPr marL="0" indent="0" algn="l">
              <a:lnSpc>
                <a:spcPts val="4500"/>
              </a:lnSpc>
              <a:buNone/>
            </a:pPr>
            <a:r>
              <a:rPr lang="en-US" sz="3600" b="1" dirty="0">
                <a:solidFill>
                  <a:srgbClr val="333F70"/>
                </a:solidFill>
                <a:latin typeface="Unbounded Bold" pitchFamily="34" charset="0"/>
                <a:ea typeface="Unbounded Bold" pitchFamily="34" charset="-122"/>
                <a:cs typeface="Unbounded Bold" pitchFamily="34" charset="-120"/>
              </a:rPr>
              <a:t>Discrete Variables and Churn Relationship</a:t>
            </a:r>
            <a:endParaRPr lang="en-US" sz="3600" dirty="0"/>
          </a:p>
        </p:txBody>
      </p:sp>
      <p:pic>
        <p:nvPicPr>
          <p:cNvPr id="4" name="Image 1" descr="preencoded.png"/>
          <p:cNvPicPr>
            <a:picLocks noChangeAspect="1"/>
          </p:cNvPicPr>
          <p:nvPr/>
        </p:nvPicPr>
        <p:blipFill>
          <a:blip r:embed="rId4"/>
          <a:stretch>
            <a:fillRect/>
          </a:stretch>
        </p:blipFill>
        <p:spPr>
          <a:xfrm>
            <a:off x="6130290" y="2118598"/>
            <a:ext cx="919877" cy="1354455"/>
          </a:xfrm>
          <a:prstGeom prst="rect">
            <a:avLst/>
          </a:prstGeom>
        </p:spPr>
      </p:pic>
      <p:sp>
        <p:nvSpPr>
          <p:cNvPr id="5" name="Text 1"/>
          <p:cNvSpPr/>
          <p:nvPr/>
        </p:nvSpPr>
        <p:spPr>
          <a:xfrm>
            <a:off x="7326035" y="2302550"/>
            <a:ext cx="2299692" cy="287536"/>
          </a:xfrm>
          <a:prstGeom prst="rect">
            <a:avLst/>
          </a:prstGeom>
          <a:noFill/>
          <a:ln/>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Tenure Impact</a:t>
            </a:r>
            <a:endParaRPr lang="en-US" sz="1800" dirty="0"/>
          </a:p>
        </p:txBody>
      </p:sp>
      <p:sp>
        <p:nvSpPr>
          <p:cNvPr id="6" name="Text 2"/>
          <p:cNvSpPr/>
          <p:nvPr/>
        </p:nvSpPr>
        <p:spPr>
          <a:xfrm>
            <a:off x="7326035" y="2700457"/>
            <a:ext cx="6660475" cy="588645"/>
          </a:xfrm>
          <a:prstGeom prst="rect">
            <a:avLst/>
          </a:prstGeom>
          <a:noFill/>
          <a:ln/>
        </p:spPr>
        <p:txBody>
          <a:bodyPr wrap="square" lIns="0" tIns="0" rIns="0" bIns="0" rtlCol="0" anchor="t"/>
          <a:lstStyle/>
          <a:p>
            <a:pPr marL="0" indent="0" algn="l">
              <a:lnSpc>
                <a:spcPts val="2300"/>
              </a:lnSpc>
              <a:buNone/>
            </a:pPr>
            <a:r>
              <a:rPr lang="en-US" sz="1400" dirty="0">
                <a:solidFill>
                  <a:srgbClr val="333F70"/>
                </a:solidFill>
                <a:latin typeface="Open Sans" pitchFamily="34" charset="0"/>
                <a:ea typeface="Open Sans" pitchFamily="34" charset="-122"/>
                <a:cs typeface="Open Sans" pitchFamily="34" charset="-120"/>
              </a:rPr>
              <a:t>There is no indicative pattern between tenure and customer exits, suggesting loyalty duration may not be a primary factor in churn decisions.</a:t>
            </a:r>
            <a:endParaRPr lang="en-US" sz="1400" dirty="0"/>
          </a:p>
        </p:txBody>
      </p:sp>
      <p:pic>
        <p:nvPicPr>
          <p:cNvPr id="7" name="Image 2" descr="preencoded.png"/>
          <p:cNvPicPr>
            <a:picLocks noChangeAspect="1"/>
          </p:cNvPicPr>
          <p:nvPr/>
        </p:nvPicPr>
        <p:blipFill>
          <a:blip r:embed="rId5"/>
          <a:stretch>
            <a:fillRect/>
          </a:stretch>
        </p:blipFill>
        <p:spPr>
          <a:xfrm>
            <a:off x="6130290" y="3473053"/>
            <a:ext cx="919877" cy="1354455"/>
          </a:xfrm>
          <a:prstGeom prst="rect">
            <a:avLst/>
          </a:prstGeom>
        </p:spPr>
      </p:pic>
      <p:sp>
        <p:nvSpPr>
          <p:cNvPr id="8" name="Text 3"/>
          <p:cNvSpPr/>
          <p:nvPr/>
        </p:nvSpPr>
        <p:spPr>
          <a:xfrm>
            <a:off x="7326035" y="3657005"/>
            <a:ext cx="3425428" cy="287536"/>
          </a:xfrm>
          <a:prstGeom prst="rect">
            <a:avLst/>
          </a:prstGeom>
          <a:noFill/>
          <a:ln/>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Product Ownership (1-2)</a:t>
            </a:r>
            <a:endParaRPr lang="en-US" sz="1800" dirty="0"/>
          </a:p>
        </p:txBody>
      </p:sp>
      <p:sp>
        <p:nvSpPr>
          <p:cNvPr id="9" name="Text 4"/>
          <p:cNvSpPr/>
          <p:nvPr/>
        </p:nvSpPr>
        <p:spPr>
          <a:xfrm>
            <a:off x="7326035" y="4054912"/>
            <a:ext cx="6660475" cy="588645"/>
          </a:xfrm>
          <a:prstGeom prst="rect">
            <a:avLst/>
          </a:prstGeom>
          <a:noFill/>
          <a:ln/>
        </p:spPr>
        <p:txBody>
          <a:bodyPr wrap="square" lIns="0" tIns="0" rIns="0" bIns="0" rtlCol="0" anchor="t"/>
          <a:lstStyle/>
          <a:p>
            <a:pPr marL="0" indent="0" algn="l">
              <a:lnSpc>
                <a:spcPts val="2300"/>
              </a:lnSpc>
              <a:buNone/>
            </a:pPr>
            <a:r>
              <a:rPr lang="en-US" sz="1400" dirty="0">
                <a:solidFill>
                  <a:srgbClr val="333F70"/>
                </a:solidFill>
                <a:latin typeface="Open Sans" pitchFamily="34" charset="0"/>
                <a:ea typeface="Open Sans" pitchFamily="34" charset="-122"/>
                <a:cs typeface="Open Sans" pitchFamily="34" charset="-120"/>
              </a:rPr>
              <a:t>Customers having 1 or 2 products tend to churn the least, indicating an optimal product range for customer satisfaction.</a:t>
            </a:r>
            <a:endParaRPr lang="en-US" sz="1400" dirty="0"/>
          </a:p>
        </p:txBody>
      </p:sp>
      <p:pic>
        <p:nvPicPr>
          <p:cNvPr id="10" name="Image 3" descr="preencoded.png"/>
          <p:cNvPicPr>
            <a:picLocks noChangeAspect="1"/>
          </p:cNvPicPr>
          <p:nvPr/>
        </p:nvPicPr>
        <p:blipFill>
          <a:blip r:embed="rId6"/>
          <a:stretch>
            <a:fillRect/>
          </a:stretch>
        </p:blipFill>
        <p:spPr>
          <a:xfrm>
            <a:off x="6130290" y="4827508"/>
            <a:ext cx="919877" cy="1354455"/>
          </a:xfrm>
          <a:prstGeom prst="rect">
            <a:avLst/>
          </a:prstGeom>
        </p:spPr>
      </p:pic>
      <p:sp>
        <p:nvSpPr>
          <p:cNvPr id="11" name="Text 5"/>
          <p:cNvSpPr/>
          <p:nvPr/>
        </p:nvSpPr>
        <p:spPr>
          <a:xfrm>
            <a:off x="7326035" y="5011460"/>
            <a:ext cx="3497699" cy="287536"/>
          </a:xfrm>
          <a:prstGeom prst="rect">
            <a:avLst/>
          </a:prstGeom>
          <a:noFill/>
          <a:ln/>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Product Ownership (3-4)</a:t>
            </a:r>
            <a:endParaRPr lang="en-US" sz="1800" dirty="0"/>
          </a:p>
        </p:txBody>
      </p:sp>
      <p:sp>
        <p:nvSpPr>
          <p:cNvPr id="12" name="Text 6"/>
          <p:cNvSpPr/>
          <p:nvPr/>
        </p:nvSpPr>
        <p:spPr>
          <a:xfrm>
            <a:off x="7326035" y="5409367"/>
            <a:ext cx="6660475" cy="588645"/>
          </a:xfrm>
          <a:prstGeom prst="rect">
            <a:avLst/>
          </a:prstGeom>
          <a:noFill/>
          <a:ln/>
        </p:spPr>
        <p:txBody>
          <a:bodyPr wrap="square" lIns="0" tIns="0" rIns="0" bIns="0" rtlCol="0" anchor="t"/>
          <a:lstStyle/>
          <a:p>
            <a:pPr marL="0" indent="0" algn="l">
              <a:lnSpc>
                <a:spcPts val="2300"/>
              </a:lnSpc>
              <a:buNone/>
            </a:pPr>
            <a:r>
              <a:rPr lang="en-US" sz="1400" dirty="0">
                <a:solidFill>
                  <a:srgbClr val="333F70"/>
                </a:solidFill>
                <a:latin typeface="Open Sans" pitchFamily="34" charset="0"/>
                <a:ea typeface="Open Sans" pitchFamily="34" charset="-122"/>
                <a:cs typeface="Open Sans" pitchFamily="34" charset="-120"/>
              </a:rPr>
              <a:t>Customers with 3 or 4 products have churned more frequently than those with fewer products.</a:t>
            </a:r>
            <a:endParaRPr lang="en-US" sz="1400" dirty="0"/>
          </a:p>
        </p:txBody>
      </p:sp>
      <p:pic>
        <p:nvPicPr>
          <p:cNvPr id="13" name="Image 4" descr="preencoded.png"/>
          <p:cNvPicPr>
            <a:picLocks noChangeAspect="1"/>
          </p:cNvPicPr>
          <p:nvPr/>
        </p:nvPicPr>
        <p:blipFill>
          <a:blip r:embed="rId7"/>
          <a:stretch>
            <a:fillRect/>
          </a:stretch>
        </p:blipFill>
        <p:spPr>
          <a:xfrm>
            <a:off x="6130290" y="6181963"/>
            <a:ext cx="919877" cy="1354455"/>
          </a:xfrm>
          <a:prstGeom prst="rect">
            <a:avLst/>
          </a:prstGeom>
        </p:spPr>
      </p:pic>
      <p:sp>
        <p:nvSpPr>
          <p:cNvPr id="14" name="Text 7"/>
          <p:cNvSpPr/>
          <p:nvPr/>
        </p:nvSpPr>
        <p:spPr>
          <a:xfrm>
            <a:off x="7326035" y="6365915"/>
            <a:ext cx="2845475" cy="287536"/>
          </a:xfrm>
          <a:prstGeom prst="rect">
            <a:avLst/>
          </a:prstGeom>
          <a:noFill/>
          <a:ln/>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Maximum Products</a:t>
            </a:r>
            <a:endParaRPr lang="en-US" sz="1800" dirty="0"/>
          </a:p>
        </p:txBody>
      </p:sp>
      <p:sp>
        <p:nvSpPr>
          <p:cNvPr id="15" name="Text 8"/>
          <p:cNvSpPr/>
          <p:nvPr/>
        </p:nvSpPr>
        <p:spPr>
          <a:xfrm>
            <a:off x="7326035" y="6763822"/>
            <a:ext cx="6660475" cy="588645"/>
          </a:xfrm>
          <a:prstGeom prst="rect">
            <a:avLst/>
          </a:prstGeom>
          <a:noFill/>
          <a:ln/>
        </p:spPr>
        <p:txBody>
          <a:bodyPr wrap="square" lIns="0" tIns="0" rIns="0" bIns="0" rtlCol="0" anchor="t"/>
          <a:lstStyle/>
          <a:p>
            <a:pPr marL="0" indent="0" algn="l">
              <a:lnSpc>
                <a:spcPts val="2300"/>
              </a:lnSpc>
              <a:buNone/>
            </a:pPr>
            <a:r>
              <a:rPr lang="en-US" sz="1400" dirty="0">
                <a:solidFill>
                  <a:srgbClr val="333F70"/>
                </a:solidFill>
                <a:latin typeface="Open Sans" pitchFamily="34" charset="0"/>
                <a:ea typeface="Open Sans" pitchFamily="34" charset="-122"/>
                <a:cs typeface="Open Sans" pitchFamily="34" charset="-120"/>
              </a:rPr>
              <a:t>Customers with 4 products have all churned, suggesting potential issues with over-selling or product compatibility.</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1635" y="903923"/>
            <a:ext cx="6674882" cy="626388"/>
          </a:xfrm>
          <a:prstGeom prst="rect">
            <a:avLst/>
          </a:prstGeom>
          <a:noFill/>
          <a:ln/>
        </p:spPr>
        <p:txBody>
          <a:bodyPr wrap="none" lIns="0" tIns="0" rIns="0" bIns="0" rtlCol="0" anchor="t"/>
          <a:lstStyle/>
          <a:p>
            <a:pPr marL="0" indent="0" algn="l">
              <a:lnSpc>
                <a:spcPts val="4900"/>
              </a:lnSpc>
              <a:buNone/>
            </a:pPr>
            <a:r>
              <a:rPr lang="en-US" sz="3600" dirty="0">
                <a:solidFill>
                  <a:srgbClr val="152D47"/>
                </a:solidFill>
                <a:latin typeface="Crimson Pro Semi Bold" pitchFamily="34" charset="0"/>
                <a:ea typeface="Crimson Pro Semi Bold" pitchFamily="34" charset="-122"/>
                <a:cs typeface="Crimson Pro Semi Bold" pitchFamily="34" charset="-120"/>
              </a:rPr>
              <a:t>Product Engagement and Churn</a:t>
            </a:r>
            <a:endParaRPr lang="en-US" sz="3600" dirty="0"/>
          </a:p>
        </p:txBody>
      </p:sp>
      <p:pic>
        <p:nvPicPr>
          <p:cNvPr id="3" name="Image 0" descr="preencoded.png"/>
          <p:cNvPicPr>
            <a:picLocks noChangeAspect="1"/>
          </p:cNvPicPr>
          <p:nvPr/>
        </p:nvPicPr>
        <p:blipFill>
          <a:blip r:embed="rId3"/>
          <a:stretch>
            <a:fillRect/>
          </a:stretch>
        </p:blipFill>
        <p:spPr>
          <a:xfrm>
            <a:off x="2917150" y="1931194"/>
            <a:ext cx="2182416" cy="1155025"/>
          </a:xfrm>
          <a:prstGeom prst="rect">
            <a:avLst/>
          </a:prstGeom>
        </p:spPr>
      </p:pic>
      <p:pic>
        <p:nvPicPr>
          <p:cNvPr id="4" name="Image 1" descr="preencoded.png"/>
          <p:cNvPicPr>
            <a:picLocks noChangeAspect="1"/>
          </p:cNvPicPr>
          <p:nvPr/>
        </p:nvPicPr>
        <p:blipFill>
          <a:blip r:embed="rId4"/>
          <a:stretch>
            <a:fillRect/>
          </a:stretch>
        </p:blipFill>
        <p:spPr>
          <a:xfrm>
            <a:off x="3867388" y="2475667"/>
            <a:ext cx="281821" cy="352306"/>
          </a:xfrm>
          <a:prstGeom prst="rect">
            <a:avLst/>
          </a:prstGeom>
        </p:spPr>
      </p:pic>
      <p:sp>
        <p:nvSpPr>
          <p:cNvPr id="5" name="Text 1"/>
          <p:cNvSpPr/>
          <p:nvPr/>
        </p:nvSpPr>
        <p:spPr>
          <a:xfrm>
            <a:off x="5299948" y="2131576"/>
            <a:ext cx="2505789" cy="313253"/>
          </a:xfrm>
          <a:prstGeom prst="rect">
            <a:avLst/>
          </a:prstGeom>
          <a:noFill/>
          <a:ln/>
        </p:spPr>
        <p:txBody>
          <a:bodyPr wrap="none" lIns="0" tIns="0" rIns="0" bIns="0" rtlCol="0" anchor="t"/>
          <a:lstStyle/>
          <a:p>
            <a:pPr marL="0" indent="0" algn="l">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Multi-Product Users</a:t>
            </a:r>
            <a:endParaRPr lang="en-US" sz="1950" dirty="0"/>
          </a:p>
        </p:txBody>
      </p:sp>
      <p:sp>
        <p:nvSpPr>
          <p:cNvPr id="6" name="Text 2"/>
          <p:cNvSpPr/>
          <p:nvPr/>
        </p:nvSpPr>
        <p:spPr>
          <a:xfrm>
            <a:off x="5299948" y="2565083"/>
            <a:ext cx="5126593" cy="320754"/>
          </a:xfrm>
          <a:prstGeom prst="rect">
            <a:avLst/>
          </a:prstGeom>
          <a:noFill/>
          <a:ln/>
        </p:spPr>
        <p:txBody>
          <a:bodyPr wrap="non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Customers with multiple products show lower churn rates</a:t>
            </a:r>
            <a:endParaRPr lang="en-US" sz="1550" dirty="0"/>
          </a:p>
        </p:txBody>
      </p:sp>
      <p:sp>
        <p:nvSpPr>
          <p:cNvPr id="7" name="Shape 3"/>
          <p:cNvSpPr/>
          <p:nvPr/>
        </p:nvSpPr>
        <p:spPr>
          <a:xfrm>
            <a:off x="5149572" y="3101697"/>
            <a:ext cx="8729186" cy="11430"/>
          </a:xfrm>
          <a:prstGeom prst="roundRect">
            <a:avLst>
              <a:gd name="adj" fmla="val 263082"/>
            </a:avLst>
          </a:prstGeom>
          <a:solidFill>
            <a:srgbClr val="D8D4D4"/>
          </a:solidFill>
          <a:ln/>
        </p:spPr>
      </p:sp>
      <p:pic>
        <p:nvPicPr>
          <p:cNvPr id="8" name="Image 2" descr="preencoded.png"/>
          <p:cNvPicPr>
            <a:picLocks noChangeAspect="1"/>
          </p:cNvPicPr>
          <p:nvPr/>
        </p:nvPicPr>
        <p:blipFill>
          <a:blip r:embed="rId5"/>
          <a:stretch>
            <a:fillRect/>
          </a:stretch>
        </p:blipFill>
        <p:spPr>
          <a:xfrm>
            <a:off x="1825823" y="3136225"/>
            <a:ext cx="4364950" cy="1155025"/>
          </a:xfrm>
          <a:prstGeom prst="rect">
            <a:avLst/>
          </a:prstGeom>
        </p:spPr>
      </p:pic>
      <p:pic>
        <p:nvPicPr>
          <p:cNvPr id="9" name="Image 3" descr="preencoded.png"/>
          <p:cNvPicPr>
            <a:picLocks noChangeAspect="1"/>
          </p:cNvPicPr>
          <p:nvPr/>
        </p:nvPicPr>
        <p:blipFill>
          <a:blip r:embed="rId6"/>
          <a:stretch>
            <a:fillRect/>
          </a:stretch>
        </p:blipFill>
        <p:spPr>
          <a:xfrm>
            <a:off x="3867269" y="3537585"/>
            <a:ext cx="281821" cy="352306"/>
          </a:xfrm>
          <a:prstGeom prst="rect">
            <a:avLst/>
          </a:prstGeom>
        </p:spPr>
      </p:pic>
      <p:sp>
        <p:nvSpPr>
          <p:cNvPr id="10" name="Text 4"/>
          <p:cNvSpPr/>
          <p:nvPr/>
        </p:nvSpPr>
        <p:spPr>
          <a:xfrm>
            <a:off x="6391156" y="3336608"/>
            <a:ext cx="2505789" cy="313253"/>
          </a:xfrm>
          <a:prstGeom prst="rect">
            <a:avLst/>
          </a:prstGeom>
          <a:noFill/>
          <a:ln/>
        </p:spPr>
        <p:txBody>
          <a:bodyPr wrap="none" lIns="0" tIns="0" rIns="0" bIns="0" rtlCol="0" anchor="t"/>
          <a:lstStyle/>
          <a:p>
            <a:pPr marL="0" indent="0" algn="l">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Single Product Risk</a:t>
            </a:r>
            <a:endParaRPr lang="en-US" sz="1950" dirty="0"/>
          </a:p>
        </p:txBody>
      </p:sp>
      <p:sp>
        <p:nvSpPr>
          <p:cNvPr id="11" name="Text 5"/>
          <p:cNvSpPr/>
          <p:nvPr/>
        </p:nvSpPr>
        <p:spPr>
          <a:xfrm>
            <a:off x="6391156" y="3770114"/>
            <a:ext cx="4880015" cy="320754"/>
          </a:xfrm>
          <a:prstGeom prst="rect">
            <a:avLst/>
          </a:prstGeom>
          <a:noFill/>
          <a:ln/>
        </p:spPr>
        <p:txBody>
          <a:bodyPr wrap="non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Customers with fewer products are more likely to leave</a:t>
            </a:r>
            <a:endParaRPr lang="en-US" sz="1550" dirty="0"/>
          </a:p>
        </p:txBody>
      </p:sp>
      <p:sp>
        <p:nvSpPr>
          <p:cNvPr id="12" name="Shape 6"/>
          <p:cNvSpPr/>
          <p:nvPr/>
        </p:nvSpPr>
        <p:spPr>
          <a:xfrm>
            <a:off x="6240780" y="4306729"/>
            <a:ext cx="7637978" cy="11430"/>
          </a:xfrm>
          <a:prstGeom prst="roundRect">
            <a:avLst>
              <a:gd name="adj" fmla="val 263082"/>
            </a:avLst>
          </a:prstGeom>
          <a:solidFill>
            <a:srgbClr val="D8D4D4"/>
          </a:solidFill>
          <a:ln/>
        </p:spPr>
      </p:sp>
      <p:pic>
        <p:nvPicPr>
          <p:cNvPr id="13" name="Image 4" descr="preencoded.png"/>
          <p:cNvPicPr>
            <a:picLocks noChangeAspect="1"/>
          </p:cNvPicPr>
          <p:nvPr/>
        </p:nvPicPr>
        <p:blipFill>
          <a:blip r:embed="rId7"/>
          <a:stretch>
            <a:fillRect/>
          </a:stretch>
        </p:blipFill>
        <p:spPr>
          <a:xfrm>
            <a:off x="734616" y="4341257"/>
            <a:ext cx="6547366" cy="1155025"/>
          </a:xfrm>
          <a:prstGeom prst="rect">
            <a:avLst/>
          </a:prstGeom>
        </p:spPr>
      </p:pic>
      <p:pic>
        <p:nvPicPr>
          <p:cNvPr id="14" name="Image 5" descr="preencoded.png"/>
          <p:cNvPicPr>
            <a:picLocks noChangeAspect="1"/>
          </p:cNvPicPr>
          <p:nvPr/>
        </p:nvPicPr>
        <p:blipFill>
          <a:blip r:embed="rId8"/>
          <a:stretch>
            <a:fillRect/>
          </a:stretch>
        </p:blipFill>
        <p:spPr>
          <a:xfrm>
            <a:off x="3867269" y="4742617"/>
            <a:ext cx="281821" cy="352306"/>
          </a:xfrm>
          <a:prstGeom prst="rect">
            <a:avLst/>
          </a:prstGeom>
        </p:spPr>
      </p:pic>
      <p:sp>
        <p:nvSpPr>
          <p:cNvPr id="15" name="Text 7"/>
          <p:cNvSpPr/>
          <p:nvPr/>
        </p:nvSpPr>
        <p:spPr>
          <a:xfrm>
            <a:off x="7482364" y="4541639"/>
            <a:ext cx="2729270" cy="313253"/>
          </a:xfrm>
          <a:prstGeom prst="rect">
            <a:avLst/>
          </a:prstGeom>
          <a:noFill/>
          <a:ln/>
        </p:spPr>
        <p:txBody>
          <a:bodyPr wrap="none" lIns="0" tIns="0" rIns="0" bIns="0" rtlCol="0" anchor="t"/>
          <a:lstStyle/>
          <a:p>
            <a:pPr marL="0" indent="0" algn="l">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Cross-Selling Opportunity</a:t>
            </a:r>
            <a:endParaRPr lang="en-US" sz="1950" dirty="0"/>
          </a:p>
        </p:txBody>
      </p:sp>
      <p:sp>
        <p:nvSpPr>
          <p:cNvPr id="16" name="Text 8"/>
          <p:cNvSpPr/>
          <p:nvPr/>
        </p:nvSpPr>
        <p:spPr>
          <a:xfrm>
            <a:off x="7482364" y="4975146"/>
            <a:ext cx="5675352" cy="320754"/>
          </a:xfrm>
          <a:prstGeom prst="rect">
            <a:avLst/>
          </a:prstGeom>
          <a:noFill/>
          <a:ln/>
        </p:spPr>
        <p:txBody>
          <a:bodyPr wrap="non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Encourage adoption of additional products to increase retention</a:t>
            </a:r>
            <a:endParaRPr lang="en-US" sz="1550" dirty="0"/>
          </a:p>
        </p:txBody>
      </p:sp>
      <p:sp>
        <p:nvSpPr>
          <p:cNvPr id="17" name="Text 9"/>
          <p:cNvSpPr/>
          <p:nvPr/>
        </p:nvSpPr>
        <p:spPr>
          <a:xfrm>
            <a:off x="701635" y="5721787"/>
            <a:ext cx="13227129" cy="1603772"/>
          </a:xfrm>
          <a:prstGeom prst="rect">
            <a:avLst/>
          </a:prstGeom>
          <a:noFill/>
          <a:ln/>
        </p:spPr>
        <p:txBody>
          <a:bodyPr wrap="squar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The analysis shows a clear relationship between the number of products a customer has and their likelihood to churn. T-test results (T-statistic: 4.786984698423093, P-value: 1.717333004804293e-06) confirm that this relationship is statistically significant. Customers with only one product are at the highest risk of churning, while those with multiple products demonstrate stronger loyalty. This suggests that cross-selling additional relevant products could be an effective retention strategy. The bank should focus on identifying customers with single products and develop targeted campaigns to introduce them to complementary banking services.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464631" y="1618774"/>
            <a:ext cx="8341114" cy="6008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0"/>
          <p:cNvSpPr/>
          <p:nvPr/>
        </p:nvSpPr>
        <p:spPr>
          <a:xfrm>
            <a:off x="768191" y="6941820"/>
            <a:ext cx="5487710" cy="685919"/>
          </a:xfrm>
          <a:prstGeom prst="rect">
            <a:avLst/>
          </a:prstGeom>
          <a:noFill/>
          <a:ln/>
        </p:spPr>
        <p:txBody>
          <a:bodyPr wrap="none" lIns="0" tIns="0" rIns="0" bIns="0" rtlCol="0" anchor="t"/>
          <a:lstStyle/>
          <a:p>
            <a:pPr marL="0" indent="0" algn="l">
              <a:lnSpc>
                <a:spcPts val="5400"/>
              </a:lnSpc>
              <a:buNone/>
            </a:pPr>
            <a:endParaRPr lang="en-US" sz="4300" dirty="0"/>
          </a:p>
        </p:txBody>
      </p:sp>
      <p:sp>
        <p:nvSpPr>
          <p:cNvPr id="5" name="TextBox 4">
            <a:extLst>
              <a:ext uri="{FF2B5EF4-FFF2-40B4-BE49-F238E27FC236}">
                <a16:creationId xmlns:a16="http://schemas.microsoft.com/office/drawing/2014/main" id="{FC861C41-DEB6-57AD-B532-3E0F7437FE0A}"/>
              </a:ext>
            </a:extLst>
          </p:cNvPr>
          <p:cNvSpPr txBox="1"/>
          <p:nvPr/>
        </p:nvSpPr>
        <p:spPr>
          <a:xfrm>
            <a:off x="893885" y="575489"/>
            <a:ext cx="7321060" cy="646331"/>
          </a:xfrm>
          <a:prstGeom prst="rect">
            <a:avLst/>
          </a:prstGeom>
          <a:noFill/>
        </p:spPr>
        <p:txBody>
          <a:bodyPr wrap="square">
            <a:spAutoFit/>
          </a:bodyPr>
          <a:lstStyle/>
          <a:p>
            <a:r>
              <a:rPr lang="en-US" sz="3600" b="1" dirty="0"/>
              <a:t>Pearson Correlation Heatmap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0095" y="550793"/>
            <a:ext cx="12182118" cy="708779"/>
          </a:xfrm>
          <a:prstGeom prst="rect">
            <a:avLst/>
          </a:prstGeom>
          <a:noFill/>
          <a:ln/>
        </p:spPr>
        <p:txBody>
          <a:bodyPr wrap="none" lIns="0" tIns="0" rIns="0" bIns="0" rtlCol="0" anchor="t"/>
          <a:lstStyle/>
          <a:p>
            <a:pPr marL="0" indent="0" algn="l">
              <a:lnSpc>
                <a:spcPts val="5550"/>
              </a:lnSpc>
              <a:buNone/>
            </a:pPr>
            <a:r>
              <a:rPr lang="en-US" sz="3600" b="1" dirty="0">
                <a:solidFill>
                  <a:srgbClr val="333F70"/>
                </a:solidFill>
                <a:latin typeface="Unbounded Bold" pitchFamily="34" charset="0"/>
                <a:ea typeface="Unbounded Bold" pitchFamily="34" charset="-122"/>
                <a:cs typeface="Unbounded Bold" pitchFamily="34" charset="-120"/>
              </a:rPr>
              <a:t>Numerical Variables Relationships</a:t>
            </a:r>
            <a:endParaRPr lang="en-US" sz="3600" dirty="0"/>
          </a:p>
        </p:txBody>
      </p:sp>
      <p:sp>
        <p:nvSpPr>
          <p:cNvPr id="3" name="Text 1"/>
          <p:cNvSpPr/>
          <p:nvPr/>
        </p:nvSpPr>
        <p:spPr>
          <a:xfrm>
            <a:off x="1053108" y="2498646"/>
            <a:ext cx="3639383" cy="354330"/>
          </a:xfrm>
          <a:prstGeom prst="rect">
            <a:avLst/>
          </a:prstGeom>
          <a:noFill/>
          <a:ln/>
        </p:spPr>
        <p:txBody>
          <a:bodyPr wrap="none" lIns="0" tIns="0" rIns="0" bIns="0" rtlCol="0" anchor="t"/>
          <a:lstStyle/>
          <a:p>
            <a:pPr marL="0" indent="0" algn="r">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Correlation Analysis</a:t>
            </a:r>
            <a:endParaRPr lang="en-US" sz="2200" dirty="0"/>
          </a:p>
        </p:txBody>
      </p:sp>
      <p:sp>
        <p:nvSpPr>
          <p:cNvPr id="4" name="Text 2"/>
          <p:cNvSpPr/>
          <p:nvPr/>
        </p:nvSpPr>
        <p:spPr>
          <a:xfrm>
            <a:off x="793790" y="2989064"/>
            <a:ext cx="3898702" cy="1451610"/>
          </a:xfrm>
          <a:prstGeom prst="rect">
            <a:avLst/>
          </a:prstGeom>
          <a:noFill/>
          <a:ln/>
        </p:spPr>
        <p:txBody>
          <a:bodyPr wrap="square" lIns="0" tIns="0" rIns="0" bIns="0" rtlCol="0" anchor="t"/>
          <a:lstStyle/>
          <a:p>
            <a:pPr marL="0" indent="0" algn="r">
              <a:lnSpc>
                <a:spcPts val="2850"/>
              </a:lnSpc>
              <a:buNone/>
            </a:pPr>
            <a:r>
              <a:rPr lang="en-US" sz="1750" dirty="0">
                <a:solidFill>
                  <a:srgbClr val="333F70"/>
                </a:solidFill>
                <a:latin typeface="Open Sans" pitchFamily="34" charset="0"/>
                <a:ea typeface="Open Sans" pitchFamily="34" charset="-122"/>
                <a:cs typeface="Open Sans" pitchFamily="34" charset="-120"/>
              </a:rPr>
              <a:t>Scatter plots and heatmap reveal no strong linear relationships between the numerical variables, as points are randomly scattered.</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226731" y="3176588"/>
            <a:ext cx="339328" cy="424220"/>
          </a:xfrm>
          <a:prstGeom prst="rect">
            <a:avLst/>
          </a:prstGeom>
        </p:spPr>
      </p:pic>
      <p:sp>
        <p:nvSpPr>
          <p:cNvPr id="7" name="Text 3"/>
          <p:cNvSpPr/>
          <p:nvPr/>
        </p:nvSpPr>
        <p:spPr>
          <a:xfrm>
            <a:off x="9937790" y="2680097"/>
            <a:ext cx="3574137"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Pearson Coefficient</a:t>
            </a:r>
            <a:endParaRPr lang="en-US" sz="2200" dirty="0"/>
          </a:p>
        </p:txBody>
      </p:sp>
      <p:sp>
        <p:nvSpPr>
          <p:cNvPr id="8" name="Text 4"/>
          <p:cNvSpPr/>
          <p:nvPr/>
        </p:nvSpPr>
        <p:spPr>
          <a:xfrm>
            <a:off x="9937790" y="3170515"/>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Pearson r coefficient values are low to moderate, confirming limited linear correlation between variables.</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452604" y="3565088"/>
            <a:ext cx="339328" cy="424220"/>
          </a:xfrm>
          <a:prstGeom prst="rect">
            <a:avLst/>
          </a:prstGeom>
        </p:spPr>
      </p:pic>
      <p:sp>
        <p:nvSpPr>
          <p:cNvPr id="11" name="Text 5"/>
          <p:cNvSpPr/>
          <p:nvPr/>
        </p:nvSpPr>
        <p:spPr>
          <a:xfrm>
            <a:off x="9937790" y="49512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T-test Results</a:t>
            </a:r>
            <a:endParaRPr lang="en-US" sz="2200" dirty="0"/>
          </a:p>
        </p:txBody>
      </p:sp>
      <p:sp>
        <p:nvSpPr>
          <p:cNvPr id="12" name="Text 6"/>
          <p:cNvSpPr/>
          <p:nvPr/>
        </p:nvSpPr>
        <p:spPr>
          <a:xfrm>
            <a:off x="9937790" y="5441633"/>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Statistical significance tests show Credit Score, Age, Balance, and NumOfProducts have significant relationships with customer churn.</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064103" y="5790962"/>
            <a:ext cx="339328" cy="424220"/>
          </a:xfrm>
          <a:prstGeom prst="rect">
            <a:avLst/>
          </a:prstGeom>
        </p:spPr>
      </p:pic>
      <p:sp>
        <p:nvSpPr>
          <p:cNvPr id="15" name="Text 7"/>
          <p:cNvSpPr/>
          <p:nvPr/>
        </p:nvSpPr>
        <p:spPr>
          <a:xfrm>
            <a:off x="793790" y="4955500"/>
            <a:ext cx="3898702" cy="708660"/>
          </a:xfrm>
          <a:prstGeom prst="rect">
            <a:avLst/>
          </a:prstGeom>
          <a:noFill/>
          <a:ln/>
        </p:spPr>
        <p:txBody>
          <a:bodyPr wrap="square" lIns="0" tIns="0" rIns="0" bIns="0" rtlCol="0" anchor="t"/>
          <a:lstStyle/>
          <a:p>
            <a:pPr marL="0" indent="0" algn="r">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Non-significant Variables</a:t>
            </a:r>
            <a:endParaRPr lang="en-US" sz="2200" dirty="0"/>
          </a:p>
        </p:txBody>
      </p:sp>
      <p:sp>
        <p:nvSpPr>
          <p:cNvPr id="16" name="Text 8"/>
          <p:cNvSpPr/>
          <p:nvPr/>
        </p:nvSpPr>
        <p:spPr>
          <a:xfrm>
            <a:off x="793790" y="5800249"/>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333F70"/>
                </a:solidFill>
                <a:latin typeface="Open Sans" pitchFamily="34" charset="0"/>
                <a:ea typeface="Open Sans" pitchFamily="34" charset="-122"/>
                <a:cs typeface="Open Sans" pitchFamily="34" charset="-120"/>
              </a:rPr>
              <a:t>Estimated Salary and Tenure do not show statistical significance in relation to customer exits.</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5838230" y="5402461"/>
            <a:ext cx="339328" cy="4242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99298" y="1305520"/>
            <a:ext cx="10589318" cy="5249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0"/>
          <p:cNvSpPr/>
          <p:nvPr/>
        </p:nvSpPr>
        <p:spPr>
          <a:xfrm>
            <a:off x="793790" y="6555343"/>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TextBox 4">
            <a:extLst>
              <a:ext uri="{FF2B5EF4-FFF2-40B4-BE49-F238E27FC236}">
                <a16:creationId xmlns:a16="http://schemas.microsoft.com/office/drawing/2014/main" id="{9263E0B4-8D80-A13A-469D-CD8DCB603034}"/>
              </a:ext>
            </a:extLst>
          </p:cNvPr>
          <p:cNvSpPr txBox="1"/>
          <p:nvPr/>
        </p:nvSpPr>
        <p:spPr>
          <a:xfrm>
            <a:off x="793790" y="374457"/>
            <a:ext cx="7315200" cy="483530"/>
          </a:xfrm>
          <a:prstGeom prst="rect">
            <a:avLst/>
          </a:prstGeom>
          <a:noFill/>
        </p:spPr>
        <p:txBody>
          <a:bodyPr wrap="square">
            <a:spAutoFit/>
          </a:bodyPr>
          <a:lstStyle/>
          <a:p>
            <a:pPr marL="0" indent="0" algn="l">
              <a:lnSpc>
                <a:spcPts val="2750"/>
              </a:lnSpc>
              <a:buNone/>
            </a:pPr>
            <a:r>
              <a:rPr lang="en-US" sz="3600" b="1" dirty="0">
                <a:solidFill>
                  <a:srgbClr val="333F70"/>
                </a:solidFill>
                <a:latin typeface="Unbounded Bold" pitchFamily="34" charset="0"/>
                <a:ea typeface="Unbounded Bold" pitchFamily="34" charset="-122"/>
              </a:rPr>
              <a:t>Boxplots</a:t>
            </a:r>
            <a:endParaRPr lang="en-US" sz="3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1BCDF-6ADF-266D-DF89-7C9768F4D5A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5AE8770-BF80-C3C1-8CD1-40AEE4937311}"/>
              </a:ext>
            </a:extLst>
          </p:cNvPr>
          <p:cNvSpPr/>
          <p:nvPr/>
        </p:nvSpPr>
        <p:spPr>
          <a:xfrm>
            <a:off x="630317" y="639604"/>
            <a:ext cx="7883366" cy="1125617"/>
          </a:xfrm>
          <a:prstGeom prst="rect">
            <a:avLst/>
          </a:prstGeom>
          <a:noFill/>
          <a:ln/>
        </p:spPr>
        <p:txBody>
          <a:bodyPr wrap="square" lIns="0" tIns="0" rIns="0" bIns="0" rtlCol="0" anchor="t"/>
          <a:lstStyle/>
          <a:p>
            <a:pPr marL="0" indent="0" algn="l">
              <a:lnSpc>
                <a:spcPts val="4400"/>
              </a:lnSpc>
              <a:buNone/>
            </a:pPr>
            <a:r>
              <a:rPr lang="en-US" sz="3500" b="1" dirty="0">
                <a:solidFill>
                  <a:srgbClr val="333F70"/>
                </a:solidFill>
                <a:latin typeface="Unbounded Bold" pitchFamily="34" charset="0"/>
                <a:ea typeface="Unbounded Bold" pitchFamily="34" charset="-122"/>
                <a:cs typeface="Unbounded Bold" pitchFamily="34" charset="-120"/>
              </a:rPr>
              <a:t>Distribution and Outlier Analysis</a:t>
            </a:r>
            <a:endParaRPr lang="en-US" sz="3500" dirty="0"/>
          </a:p>
        </p:txBody>
      </p:sp>
      <p:sp>
        <p:nvSpPr>
          <p:cNvPr id="4" name="Shape 1">
            <a:extLst>
              <a:ext uri="{FF2B5EF4-FFF2-40B4-BE49-F238E27FC236}">
                <a16:creationId xmlns:a16="http://schemas.microsoft.com/office/drawing/2014/main" id="{625F940A-A8D0-C821-646D-D1BB7795D5BE}"/>
              </a:ext>
            </a:extLst>
          </p:cNvPr>
          <p:cNvSpPr/>
          <p:nvPr/>
        </p:nvSpPr>
        <p:spPr>
          <a:xfrm>
            <a:off x="832842" y="2035373"/>
            <a:ext cx="22860" cy="5554504"/>
          </a:xfrm>
          <a:prstGeom prst="roundRect">
            <a:avLst>
              <a:gd name="adj" fmla="val 330903"/>
            </a:avLst>
          </a:prstGeom>
          <a:solidFill>
            <a:srgbClr val="BCDBD4"/>
          </a:solidFill>
          <a:ln/>
        </p:spPr>
      </p:sp>
      <p:sp>
        <p:nvSpPr>
          <p:cNvPr id="5" name="Shape 2">
            <a:extLst>
              <a:ext uri="{FF2B5EF4-FFF2-40B4-BE49-F238E27FC236}">
                <a16:creationId xmlns:a16="http://schemas.microsoft.com/office/drawing/2014/main" id="{3C3D24A1-CC0E-0EAF-DE15-C1762114474B}"/>
              </a:ext>
            </a:extLst>
          </p:cNvPr>
          <p:cNvSpPr/>
          <p:nvPr/>
        </p:nvSpPr>
        <p:spPr>
          <a:xfrm>
            <a:off x="1012567" y="2428994"/>
            <a:ext cx="540306" cy="22860"/>
          </a:xfrm>
          <a:prstGeom prst="roundRect">
            <a:avLst>
              <a:gd name="adj" fmla="val 330903"/>
            </a:avLst>
          </a:prstGeom>
          <a:solidFill>
            <a:srgbClr val="BCDBD4"/>
          </a:solidFill>
          <a:ln/>
        </p:spPr>
      </p:sp>
      <p:sp>
        <p:nvSpPr>
          <p:cNvPr id="6" name="Shape 3">
            <a:extLst>
              <a:ext uri="{FF2B5EF4-FFF2-40B4-BE49-F238E27FC236}">
                <a16:creationId xmlns:a16="http://schemas.microsoft.com/office/drawing/2014/main" id="{CF77EC49-84A3-D56C-630B-B769CA0B099F}"/>
              </a:ext>
            </a:extLst>
          </p:cNvPr>
          <p:cNvSpPr/>
          <p:nvPr/>
        </p:nvSpPr>
        <p:spPr>
          <a:xfrm>
            <a:off x="630257" y="2237899"/>
            <a:ext cx="405170" cy="405170"/>
          </a:xfrm>
          <a:prstGeom prst="roundRect">
            <a:avLst>
              <a:gd name="adj" fmla="val 18670"/>
            </a:avLst>
          </a:prstGeom>
          <a:solidFill>
            <a:srgbClr val="D6F5EE"/>
          </a:solidFill>
          <a:ln w="7620">
            <a:solidFill>
              <a:srgbClr val="BCDBD4"/>
            </a:solidFill>
            <a:prstDash val="solid"/>
          </a:ln>
        </p:spPr>
      </p:sp>
      <p:pic>
        <p:nvPicPr>
          <p:cNvPr id="7" name="Image 1" descr="preencoded.png">
            <a:extLst>
              <a:ext uri="{FF2B5EF4-FFF2-40B4-BE49-F238E27FC236}">
                <a16:creationId xmlns:a16="http://schemas.microsoft.com/office/drawing/2014/main" id="{E9B6168C-5C9E-2905-ED8F-FEC9D9B76F17}"/>
              </a:ext>
            </a:extLst>
          </p:cNvPr>
          <p:cNvPicPr>
            <a:picLocks noChangeAspect="1"/>
          </p:cNvPicPr>
          <p:nvPr/>
        </p:nvPicPr>
        <p:blipFill>
          <a:blip r:embed="rId3"/>
          <a:stretch>
            <a:fillRect/>
          </a:stretch>
        </p:blipFill>
        <p:spPr>
          <a:xfrm>
            <a:off x="697706" y="2271593"/>
            <a:ext cx="270153" cy="337661"/>
          </a:xfrm>
          <a:prstGeom prst="rect">
            <a:avLst/>
          </a:prstGeom>
        </p:spPr>
      </p:pic>
      <p:sp>
        <p:nvSpPr>
          <p:cNvPr id="8" name="Text 4">
            <a:extLst>
              <a:ext uri="{FF2B5EF4-FFF2-40B4-BE49-F238E27FC236}">
                <a16:creationId xmlns:a16="http://schemas.microsoft.com/office/drawing/2014/main" id="{BCC6FCAA-1033-7511-B096-849DE544513B}"/>
              </a:ext>
            </a:extLst>
          </p:cNvPr>
          <p:cNvSpPr/>
          <p:nvPr/>
        </p:nvSpPr>
        <p:spPr>
          <a:xfrm>
            <a:off x="1733431" y="2215396"/>
            <a:ext cx="2979896" cy="281345"/>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Credit Score and Age</a:t>
            </a:r>
            <a:endParaRPr lang="en-US" sz="1750" dirty="0"/>
          </a:p>
        </p:txBody>
      </p:sp>
      <p:sp>
        <p:nvSpPr>
          <p:cNvPr id="9" name="Text 5">
            <a:extLst>
              <a:ext uri="{FF2B5EF4-FFF2-40B4-BE49-F238E27FC236}">
                <a16:creationId xmlns:a16="http://schemas.microsoft.com/office/drawing/2014/main" id="{2924DE88-5B35-F2DB-7DA3-090B76435448}"/>
              </a:ext>
            </a:extLst>
          </p:cNvPr>
          <p:cNvSpPr/>
          <p:nvPr/>
        </p:nvSpPr>
        <p:spPr>
          <a:xfrm>
            <a:off x="1733431" y="2604730"/>
            <a:ext cx="6780252" cy="576263"/>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Boxplots reveal some outliers in the credit score and age columns that may need special handling.</a:t>
            </a:r>
            <a:endParaRPr lang="en-US" sz="1400" dirty="0"/>
          </a:p>
        </p:txBody>
      </p:sp>
      <p:sp>
        <p:nvSpPr>
          <p:cNvPr id="10" name="Shape 6">
            <a:extLst>
              <a:ext uri="{FF2B5EF4-FFF2-40B4-BE49-F238E27FC236}">
                <a16:creationId xmlns:a16="http://schemas.microsoft.com/office/drawing/2014/main" id="{08CF8C35-94E4-FCFA-DCC5-461FD9D43DED}"/>
              </a:ext>
            </a:extLst>
          </p:cNvPr>
          <p:cNvSpPr/>
          <p:nvPr/>
        </p:nvSpPr>
        <p:spPr>
          <a:xfrm>
            <a:off x="1012567" y="3934658"/>
            <a:ext cx="540306" cy="22860"/>
          </a:xfrm>
          <a:prstGeom prst="roundRect">
            <a:avLst>
              <a:gd name="adj" fmla="val 330903"/>
            </a:avLst>
          </a:prstGeom>
          <a:solidFill>
            <a:srgbClr val="BCDBD4"/>
          </a:solidFill>
          <a:ln/>
        </p:spPr>
      </p:sp>
      <p:sp>
        <p:nvSpPr>
          <p:cNvPr id="11" name="Shape 7">
            <a:extLst>
              <a:ext uri="{FF2B5EF4-FFF2-40B4-BE49-F238E27FC236}">
                <a16:creationId xmlns:a16="http://schemas.microsoft.com/office/drawing/2014/main" id="{92EC9A85-A445-2976-97D6-C1E0EF7DE514}"/>
              </a:ext>
            </a:extLst>
          </p:cNvPr>
          <p:cNvSpPr/>
          <p:nvPr/>
        </p:nvSpPr>
        <p:spPr>
          <a:xfrm>
            <a:off x="630257" y="3743563"/>
            <a:ext cx="405170" cy="405170"/>
          </a:xfrm>
          <a:prstGeom prst="roundRect">
            <a:avLst>
              <a:gd name="adj" fmla="val 18670"/>
            </a:avLst>
          </a:prstGeom>
          <a:solidFill>
            <a:srgbClr val="D6F5EE"/>
          </a:solidFill>
          <a:ln w="7620">
            <a:solidFill>
              <a:srgbClr val="BCDBD4"/>
            </a:solidFill>
            <a:prstDash val="solid"/>
          </a:ln>
        </p:spPr>
      </p:sp>
      <p:pic>
        <p:nvPicPr>
          <p:cNvPr id="12" name="Image 2" descr="preencoded.png">
            <a:extLst>
              <a:ext uri="{FF2B5EF4-FFF2-40B4-BE49-F238E27FC236}">
                <a16:creationId xmlns:a16="http://schemas.microsoft.com/office/drawing/2014/main" id="{261AFCE0-6B40-8F76-65D7-6829D23C0821}"/>
              </a:ext>
            </a:extLst>
          </p:cNvPr>
          <p:cNvPicPr>
            <a:picLocks noChangeAspect="1"/>
          </p:cNvPicPr>
          <p:nvPr/>
        </p:nvPicPr>
        <p:blipFill>
          <a:blip r:embed="rId4"/>
          <a:stretch>
            <a:fillRect/>
          </a:stretch>
        </p:blipFill>
        <p:spPr>
          <a:xfrm>
            <a:off x="697706" y="3777258"/>
            <a:ext cx="270153" cy="337661"/>
          </a:xfrm>
          <a:prstGeom prst="rect">
            <a:avLst/>
          </a:prstGeom>
        </p:spPr>
      </p:pic>
      <p:sp>
        <p:nvSpPr>
          <p:cNvPr id="13" name="Text 8">
            <a:extLst>
              <a:ext uri="{FF2B5EF4-FFF2-40B4-BE49-F238E27FC236}">
                <a16:creationId xmlns:a16="http://schemas.microsoft.com/office/drawing/2014/main" id="{899720A1-20A3-5398-ABAB-0E049C55E114}"/>
              </a:ext>
            </a:extLst>
          </p:cNvPr>
          <p:cNvSpPr/>
          <p:nvPr/>
        </p:nvSpPr>
        <p:spPr>
          <a:xfrm>
            <a:off x="1733431" y="3721060"/>
            <a:ext cx="2478048" cy="281345"/>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Estimated Salary</a:t>
            </a:r>
            <a:endParaRPr lang="en-US" sz="1750" dirty="0"/>
          </a:p>
        </p:txBody>
      </p:sp>
      <p:sp>
        <p:nvSpPr>
          <p:cNvPr id="14" name="Text 9">
            <a:extLst>
              <a:ext uri="{FF2B5EF4-FFF2-40B4-BE49-F238E27FC236}">
                <a16:creationId xmlns:a16="http://schemas.microsoft.com/office/drawing/2014/main" id="{302B1AA5-5670-EBCA-DFAA-AE54CAB6A331}"/>
              </a:ext>
            </a:extLst>
          </p:cNvPr>
          <p:cNvSpPr/>
          <p:nvPr/>
        </p:nvSpPr>
        <p:spPr>
          <a:xfrm>
            <a:off x="1733431" y="4110395"/>
            <a:ext cx="6780252" cy="288131"/>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The estimated salary column appears normally distributed with minimal outliers.</a:t>
            </a:r>
            <a:endParaRPr lang="en-US" sz="1400" dirty="0"/>
          </a:p>
        </p:txBody>
      </p:sp>
      <p:sp>
        <p:nvSpPr>
          <p:cNvPr id="15" name="Shape 10">
            <a:extLst>
              <a:ext uri="{FF2B5EF4-FFF2-40B4-BE49-F238E27FC236}">
                <a16:creationId xmlns:a16="http://schemas.microsoft.com/office/drawing/2014/main" id="{50EA65B8-A364-97DB-CE39-074C92D0DE9D}"/>
              </a:ext>
            </a:extLst>
          </p:cNvPr>
          <p:cNvSpPr/>
          <p:nvPr/>
        </p:nvSpPr>
        <p:spPr>
          <a:xfrm>
            <a:off x="1012567" y="5152192"/>
            <a:ext cx="540306" cy="22860"/>
          </a:xfrm>
          <a:prstGeom prst="roundRect">
            <a:avLst>
              <a:gd name="adj" fmla="val 330903"/>
            </a:avLst>
          </a:prstGeom>
          <a:solidFill>
            <a:srgbClr val="BCDBD4"/>
          </a:solidFill>
          <a:ln/>
        </p:spPr>
      </p:sp>
      <p:sp>
        <p:nvSpPr>
          <p:cNvPr id="16" name="Shape 11">
            <a:extLst>
              <a:ext uri="{FF2B5EF4-FFF2-40B4-BE49-F238E27FC236}">
                <a16:creationId xmlns:a16="http://schemas.microsoft.com/office/drawing/2014/main" id="{78ADC78D-0C06-0098-8116-F852AA4EC104}"/>
              </a:ext>
            </a:extLst>
          </p:cNvPr>
          <p:cNvSpPr/>
          <p:nvPr/>
        </p:nvSpPr>
        <p:spPr>
          <a:xfrm>
            <a:off x="630257" y="4961096"/>
            <a:ext cx="405170" cy="405170"/>
          </a:xfrm>
          <a:prstGeom prst="roundRect">
            <a:avLst>
              <a:gd name="adj" fmla="val 18670"/>
            </a:avLst>
          </a:prstGeom>
          <a:solidFill>
            <a:srgbClr val="D6F5EE"/>
          </a:solidFill>
          <a:ln w="7620">
            <a:solidFill>
              <a:srgbClr val="BCDBD4"/>
            </a:solidFill>
            <a:prstDash val="solid"/>
          </a:ln>
        </p:spPr>
      </p:sp>
      <p:pic>
        <p:nvPicPr>
          <p:cNvPr id="17" name="Image 3" descr="preencoded.png">
            <a:extLst>
              <a:ext uri="{FF2B5EF4-FFF2-40B4-BE49-F238E27FC236}">
                <a16:creationId xmlns:a16="http://schemas.microsoft.com/office/drawing/2014/main" id="{601756BD-2EA9-ED89-C8AE-B0A243920AFC}"/>
              </a:ext>
            </a:extLst>
          </p:cNvPr>
          <p:cNvPicPr>
            <a:picLocks noChangeAspect="1"/>
          </p:cNvPicPr>
          <p:nvPr/>
        </p:nvPicPr>
        <p:blipFill>
          <a:blip r:embed="rId5"/>
          <a:stretch>
            <a:fillRect/>
          </a:stretch>
        </p:blipFill>
        <p:spPr>
          <a:xfrm>
            <a:off x="697706" y="4994791"/>
            <a:ext cx="270153" cy="337661"/>
          </a:xfrm>
          <a:prstGeom prst="rect">
            <a:avLst/>
          </a:prstGeom>
        </p:spPr>
      </p:pic>
      <p:sp>
        <p:nvSpPr>
          <p:cNvPr id="18" name="Text 12">
            <a:extLst>
              <a:ext uri="{FF2B5EF4-FFF2-40B4-BE49-F238E27FC236}">
                <a16:creationId xmlns:a16="http://schemas.microsoft.com/office/drawing/2014/main" id="{B8C6A8A8-5AAC-74D7-EBF4-1BB0DB1A210A}"/>
              </a:ext>
            </a:extLst>
          </p:cNvPr>
          <p:cNvSpPr/>
          <p:nvPr/>
        </p:nvSpPr>
        <p:spPr>
          <a:xfrm>
            <a:off x="1733431" y="4938593"/>
            <a:ext cx="2907149" cy="281345"/>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Balance Distribution</a:t>
            </a:r>
            <a:endParaRPr lang="en-US" sz="1750" dirty="0"/>
          </a:p>
        </p:txBody>
      </p:sp>
      <p:sp>
        <p:nvSpPr>
          <p:cNvPr id="19" name="Text 13">
            <a:extLst>
              <a:ext uri="{FF2B5EF4-FFF2-40B4-BE49-F238E27FC236}">
                <a16:creationId xmlns:a16="http://schemas.microsoft.com/office/drawing/2014/main" id="{7B2AA0AA-F052-1A14-AB4B-FC0BA1C13A4F}"/>
              </a:ext>
            </a:extLst>
          </p:cNvPr>
          <p:cNvSpPr/>
          <p:nvPr/>
        </p:nvSpPr>
        <p:spPr>
          <a:xfrm>
            <a:off x="1733431" y="5327928"/>
            <a:ext cx="6780252" cy="576263"/>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The balance column is highly right-skewed, with many customers having low balances and a few with very high amounts.</a:t>
            </a:r>
            <a:endParaRPr lang="en-US" sz="1400" dirty="0"/>
          </a:p>
        </p:txBody>
      </p:sp>
      <p:sp>
        <p:nvSpPr>
          <p:cNvPr id="20" name="Shape 14">
            <a:extLst>
              <a:ext uri="{FF2B5EF4-FFF2-40B4-BE49-F238E27FC236}">
                <a16:creationId xmlns:a16="http://schemas.microsoft.com/office/drawing/2014/main" id="{9D0FEB26-6775-9C22-1880-A22FA7C58D3C}"/>
              </a:ext>
            </a:extLst>
          </p:cNvPr>
          <p:cNvSpPr/>
          <p:nvPr/>
        </p:nvSpPr>
        <p:spPr>
          <a:xfrm>
            <a:off x="1012567" y="6657856"/>
            <a:ext cx="540306" cy="22860"/>
          </a:xfrm>
          <a:prstGeom prst="roundRect">
            <a:avLst>
              <a:gd name="adj" fmla="val 330903"/>
            </a:avLst>
          </a:prstGeom>
          <a:solidFill>
            <a:srgbClr val="BCDBD4"/>
          </a:solidFill>
          <a:ln/>
        </p:spPr>
      </p:sp>
      <p:sp>
        <p:nvSpPr>
          <p:cNvPr id="21" name="Shape 15">
            <a:extLst>
              <a:ext uri="{FF2B5EF4-FFF2-40B4-BE49-F238E27FC236}">
                <a16:creationId xmlns:a16="http://schemas.microsoft.com/office/drawing/2014/main" id="{12C06BE5-17CD-1731-42CB-1A6B47220326}"/>
              </a:ext>
            </a:extLst>
          </p:cNvPr>
          <p:cNvSpPr/>
          <p:nvPr/>
        </p:nvSpPr>
        <p:spPr>
          <a:xfrm>
            <a:off x="630257" y="6466761"/>
            <a:ext cx="405170" cy="405170"/>
          </a:xfrm>
          <a:prstGeom prst="roundRect">
            <a:avLst>
              <a:gd name="adj" fmla="val 18670"/>
            </a:avLst>
          </a:prstGeom>
          <a:solidFill>
            <a:srgbClr val="D6F5EE"/>
          </a:solidFill>
          <a:ln w="7620">
            <a:solidFill>
              <a:srgbClr val="BCDBD4"/>
            </a:solidFill>
            <a:prstDash val="solid"/>
          </a:ln>
        </p:spPr>
      </p:sp>
      <p:pic>
        <p:nvPicPr>
          <p:cNvPr id="22" name="Image 4" descr="preencoded.png">
            <a:extLst>
              <a:ext uri="{FF2B5EF4-FFF2-40B4-BE49-F238E27FC236}">
                <a16:creationId xmlns:a16="http://schemas.microsoft.com/office/drawing/2014/main" id="{00A54D1C-F0E7-88AD-61BD-BA8FD08C391D}"/>
              </a:ext>
            </a:extLst>
          </p:cNvPr>
          <p:cNvPicPr>
            <a:picLocks noChangeAspect="1"/>
          </p:cNvPicPr>
          <p:nvPr/>
        </p:nvPicPr>
        <p:blipFill>
          <a:blip r:embed="rId6"/>
          <a:stretch>
            <a:fillRect/>
          </a:stretch>
        </p:blipFill>
        <p:spPr>
          <a:xfrm>
            <a:off x="697706" y="6500455"/>
            <a:ext cx="270153" cy="337661"/>
          </a:xfrm>
          <a:prstGeom prst="rect">
            <a:avLst/>
          </a:prstGeom>
        </p:spPr>
      </p:pic>
      <p:sp>
        <p:nvSpPr>
          <p:cNvPr id="23" name="Text 16">
            <a:extLst>
              <a:ext uri="{FF2B5EF4-FFF2-40B4-BE49-F238E27FC236}">
                <a16:creationId xmlns:a16="http://schemas.microsoft.com/office/drawing/2014/main" id="{ACFE2F41-73EB-C909-E4FE-89F5E6B4458B}"/>
              </a:ext>
            </a:extLst>
          </p:cNvPr>
          <p:cNvSpPr/>
          <p:nvPr/>
        </p:nvSpPr>
        <p:spPr>
          <a:xfrm>
            <a:off x="1733431" y="6444258"/>
            <a:ext cx="3156466" cy="281345"/>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Multivariable Analysis</a:t>
            </a:r>
            <a:endParaRPr lang="en-US" sz="1750" dirty="0"/>
          </a:p>
        </p:txBody>
      </p:sp>
      <p:sp>
        <p:nvSpPr>
          <p:cNvPr id="24" name="Text 17">
            <a:extLst>
              <a:ext uri="{FF2B5EF4-FFF2-40B4-BE49-F238E27FC236}">
                <a16:creationId xmlns:a16="http://schemas.microsoft.com/office/drawing/2014/main" id="{78D953BE-45D7-ACE4-EE1A-F99536D40D70}"/>
              </a:ext>
            </a:extLst>
          </p:cNvPr>
          <p:cNvSpPr/>
          <p:nvPr/>
        </p:nvSpPr>
        <p:spPr>
          <a:xfrm>
            <a:off x="1733431" y="6833592"/>
            <a:ext cx="6780252" cy="576263"/>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Multivariable boxplots provide additional insights into the relationships between numerical variables and churn status.</a:t>
            </a:r>
            <a:endParaRPr lang="en-US" sz="1400" dirty="0"/>
          </a:p>
        </p:txBody>
      </p:sp>
    </p:spTree>
    <p:extLst>
      <p:ext uri="{BB962C8B-B14F-4D97-AF65-F5344CB8AC3E}">
        <p14:creationId xmlns:p14="http://schemas.microsoft.com/office/powerpoint/2010/main" val="1407923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6150" y="491966"/>
            <a:ext cx="13378101" cy="7474387"/>
          </a:xfrm>
          <a:prstGeom prst="rect">
            <a:avLst/>
          </a:prstGeom>
        </p:spPr>
      </p:pic>
      <p:sp>
        <p:nvSpPr>
          <p:cNvPr id="3" name="Text 0"/>
          <p:cNvSpPr/>
          <p:nvPr/>
        </p:nvSpPr>
        <p:spPr>
          <a:xfrm>
            <a:off x="626150" y="8234720"/>
            <a:ext cx="4473059" cy="559118"/>
          </a:xfrm>
          <a:prstGeom prst="rect">
            <a:avLst/>
          </a:prstGeom>
          <a:noFill/>
          <a:ln/>
        </p:spPr>
        <p:txBody>
          <a:bodyPr wrap="none" lIns="0" tIns="0" rIns="0" bIns="0" rtlCol="0" anchor="t"/>
          <a:lstStyle/>
          <a:p>
            <a:pPr marL="0" indent="0" algn="l">
              <a:lnSpc>
                <a:spcPts val="4400"/>
              </a:lnSpc>
              <a:buNone/>
            </a:pPr>
            <a:endParaRPr lang="en-US" sz="3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7235" y="447557"/>
            <a:ext cx="5171196" cy="658177"/>
          </a:xfrm>
          <a:prstGeom prst="rect">
            <a:avLst/>
          </a:prstGeom>
          <a:noFill/>
          <a:ln/>
        </p:spPr>
        <p:txBody>
          <a:bodyPr wrap="none" lIns="0" tIns="0" rIns="0" bIns="0" rtlCol="0" anchor="t"/>
          <a:lstStyle/>
          <a:p>
            <a:pPr marL="0" indent="0" algn="l">
              <a:lnSpc>
                <a:spcPts val="2650"/>
              </a:lnSpc>
              <a:buNone/>
            </a:pPr>
            <a:endParaRPr lang="en-US" sz="1650" dirty="0"/>
          </a:p>
        </p:txBody>
      </p:sp>
      <p:sp>
        <p:nvSpPr>
          <p:cNvPr id="4" name="Text 1"/>
          <p:cNvSpPr/>
          <p:nvPr/>
        </p:nvSpPr>
        <p:spPr>
          <a:xfrm>
            <a:off x="11893272" y="768787"/>
            <a:ext cx="2015014" cy="336947"/>
          </a:xfrm>
          <a:prstGeom prst="rect">
            <a:avLst/>
          </a:prstGeom>
          <a:noFill/>
          <a:ln/>
        </p:spPr>
        <p:txBody>
          <a:bodyPr wrap="none" lIns="0" tIns="0" rIns="0" bIns="0" rtlCol="0" anchor="t"/>
          <a:lstStyle/>
          <a:p>
            <a:pPr marL="0" indent="0" algn="l">
              <a:lnSpc>
                <a:spcPts val="2650"/>
              </a:lnSpc>
              <a:buNone/>
            </a:pPr>
            <a:endParaRPr lang="en-US" sz="1650" dirty="0"/>
          </a:p>
        </p:txBody>
      </p:sp>
      <p:sp>
        <p:nvSpPr>
          <p:cNvPr id="5" name="Text 2"/>
          <p:cNvSpPr/>
          <p:nvPr/>
        </p:nvSpPr>
        <p:spPr>
          <a:xfrm>
            <a:off x="737235" y="7490698"/>
            <a:ext cx="5265896" cy="658178"/>
          </a:xfrm>
          <a:prstGeom prst="rect">
            <a:avLst/>
          </a:prstGeom>
          <a:noFill/>
          <a:ln/>
        </p:spPr>
        <p:txBody>
          <a:bodyPr wrap="none" lIns="0" tIns="0" rIns="0" bIns="0" rtlCol="0" anchor="t"/>
          <a:lstStyle/>
          <a:p>
            <a:pPr marL="0" indent="0" algn="l">
              <a:lnSpc>
                <a:spcPts val="5150"/>
              </a:lnSpc>
              <a:buNone/>
            </a:pPr>
            <a:endParaRPr lang="en-US" sz="4100" dirty="0"/>
          </a:p>
        </p:txBody>
      </p:sp>
      <p:sp>
        <p:nvSpPr>
          <p:cNvPr id="7" name="Shape 1">
            <a:extLst>
              <a:ext uri="{FF2B5EF4-FFF2-40B4-BE49-F238E27FC236}">
                <a16:creationId xmlns:a16="http://schemas.microsoft.com/office/drawing/2014/main" id="{696C5AF2-FF06-13A1-4836-DA87DC9FAA1E}"/>
              </a:ext>
            </a:extLst>
          </p:cNvPr>
          <p:cNvSpPr/>
          <p:nvPr/>
        </p:nvSpPr>
        <p:spPr>
          <a:xfrm>
            <a:off x="400087" y="1715066"/>
            <a:ext cx="5665777" cy="2552134"/>
          </a:xfrm>
          <a:prstGeom prst="roundRect">
            <a:avLst>
              <a:gd name="adj" fmla="val 1674"/>
            </a:avLst>
          </a:prstGeom>
          <a:solidFill>
            <a:srgbClr val="F2EEEE"/>
          </a:solidFill>
          <a:ln/>
        </p:spPr>
        <p:txBody>
          <a:bodyPr/>
          <a:lstStyle/>
          <a:p>
            <a:r>
              <a:rPr lang="en-US" dirty="0"/>
              <a:t>The data shows a significant imbalance between customers who stayed with the bank (7963) versus those who exited (2037). This imbalance (approximately 80% vs 20%) is important to consider when building predictive models, as it may lead to biased predictions favoring the majority class. Our analysis will need to account for this imbalance using techniques like class weighting or balanced sampling.</a:t>
            </a:r>
          </a:p>
        </p:txBody>
      </p:sp>
      <p:sp>
        <p:nvSpPr>
          <p:cNvPr id="9" name="TextBox 8">
            <a:extLst>
              <a:ext uri="{FF2B5EF4-FFF2-40B4-BE49-F238E27FC236}">
                <a16:creationId xmlns:a16="http://schemas.microsoft.com/office/drawing/2014/main" id="{2C86DEEC-DA07-3BF4-72F4-7E299EC64369}"/>
              </a:ext>
            </a:extLst>
          </p:cNvPr>
          <p:cNvSpPr txBox="1"/>
          <p:nvPr/>
        </p:nvSpPr>
        <p:spPr>
          <a:xfrm>
            <a:off x="400087" y="294028"/>
            <a:ext cx="7315200" cy="752835"/>
          </a:xfrm>
          <a:prstGeom prst="rect">
            <a:avLst/>
          </a:prstGeom>
          <a:noFill/>
        </p:spPr>
        <p:txBody>
          <a:bodyPr wrap="square">
            <a:spAutoFit/>
          </a:bodyPr>
          <a:lstStyle/>
          <a:p>
            <a:pPr marL="0" indent="0" algn="l">
              <a:lnSpc>
                <a:spcPts val="5550"/>
              </a:lnSpc>
              <a:buNone/>
            </a:pPr>
            <a:r>
              <a:rPr lang="en-US" sz="3600" b="1" dirty="0">
                <a:solidFill>
                  <a:srgbClr val="333F70"/>
                </a:solidFill>
                <a:latin typeface="Unbounded Bold" pitchFamily="34" charset="0"/>
                <a:ea typeface="Unbounded Bold" pitchFamily="34" charset="-122"/>
                <a:cs typeface="Unbounded Bold" pitchFamily="34" charset="-120"/>
              </a:rPr>
              <a:t>Data Imbalance</a:t>
            </a:r>
            <a:endParaRPr lang="en-US" sz="3600" dirty="0"/>
          </a:p>
        </p:txBody>
      </p:sp>
      <p:pic>
        <p:nvPicPr>
          <p:cNvPr id="1026" name="Picture 2">
            <a:extLst>
              <a:ext uri="{FF2B5EF4-FFF2-40B4-BE49-F238E27FC236}">
                <a16:creationId xmlns:a16="http://schemas.microsoft.com/office/drawing/2014/main" id="{CBCDCEF1-5F57-DB24-DABC-FE5CD1929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062" y="1715066"/>
            <a:ext cx="5807256" cy="4404380"/>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2FD9F0CF-3B5D-71E4-AFCB-377566966380}"/>
              </a:ext>
            </a:extLst>
          </p:cNvPr>
          <p:cNvPicPr>
            <a:picLocks noChangeAspect="1"/>
          </p:cNvPicPr>
          <p:nvPr/>
        </p:nvPicPr>
        <p:blipFill>
          <a:blip r:embed="rId2"/>
          <a:stretch>
            <a:fillRect/>
          </a:stretch>
        </p:blipFill>
        <p:spPr>
          <a:xfrm>
            <a:off x="672108" y="1838344"/>
            <a:ext cx="4528185" cy="597456"/>
          </a:xfrm>
          <a:prstGeom prst="rect">
            <a:avLst/>
          </a:prstGeom>
        </p:spPr>
      </p:pic>
      <p:sp>
        <p:nvSpPr>
          <p:cNvPr id="3" name="Text 1">
            <a:extLst>
              <a:ext uri="{FF2B5EF4-FFF2-40B4-BE49-F238E27FC236}">
                <a16:creationId xmlns:a16="http://schemas.microsoft.com/office/drawing/2014/main" id="{4B809924-E624-8D65-FC3C-28550DB75CBC}"/>
              </a:ext>
            </a:extLst>
          </p:cNvPr>
          <p:cNvSpPr/>
          <p:nvPr/>
        </p:nvSpPr>
        <p:spPr>
          <a:xfrm>
            <a:off x="821413" y="2659756"/>
            <a:ext cx="1867138" cy="233363"/>
          </a:xfrm>
          <a:prstGeom prst="rect">
            <a:avLst/>
          </a:prstGeom>
          <a:noFill/>
          <a:ln/>
        </p:spPr>
        <p:txBody>
          <a:bodyPr wrap="none" lIns="0" tIns="0" rIns="0" bIns="0" rtlCol="0" anchor="t"/>
          <a:lstStyle/>
          <a:p>
            <a:pPr marL="0" indent="0" algn="l">
              <a:lnSpc>
                <a:spcPts val="1800"/>
              </a:lnSpc>
              <a:buNone/>
            </a:pPr>
            <a:r>
              <a:rPr lang="en-US" sz="1400" dirty="0">
                <a:solidFill>
                  <a:srgbClr val="4C4C4D"/>
                </a:solidFill>
                <a:latin typeface="Crimson Pro Semi Bold" pitchFamily="34" charset="0"/>
                <a:ea typeface="Crimson Pro Semi Bold" pitchFamily="34" charset="-122"/>
                <a:cs typeface="Crimson Pro Semi Bold" pitchFamily="34" charset="-120"/>
              </a:rPr>
              <a:t>Lower Credit Scores</a:t>
            </a:r>
            <a:endParaRPr lang="en-US" sz="1400" dirty="0"/>
          </a:p>
        </p:txBody>
      </p:sp>
      <p:sp>
        <p:nvSpPr>
          <p:cNvPr id="4" name="Text 2">
            <a:extLst>
              <a:ext uri="{FF2B5EF4-FFF2-40B4-BE49-F238E27FC236}">
                <a16:creationId xmlns:a16="http://schemas.microsoft.com/office/drawing/2014/main" id="{F0D0F821-4CD9-B677-8197-65A0C46B1FE7}"/>
              </a:ext>
            </a:extLst>
          </p:cNvPr>
          <p:cNvSpPr/>
          <p:nvPr/>
        </p:nvSpPr>
        <p:spPr>
          <a:xfrm>
            <a:off x="821413" y="2982653"/>
            <a:ext cx="4229576" cy="717233"/>
          </a:xfrm>
          <a:prstGeom prst="rect">
            <a:avLst/>
          </a:prstGeom>
          <a:noFill/>
          <a:ln/>
        </p:spPr>
        <p:txBody>
          <a:bodyPr wrap="square" lIns="0" tIns="0" rIns="0" bIns="0" rtlCol="0" anchor="t"/>
          <a:lstStyle/>
          <a:p>
            <a:pPr marL="0" indent="0" algn="l">
              <a:lnSpc>
                <a:spcPts val="1850"/>
              </a:lnSpc>
              <a:buNone/>
            </a:pPr>
            <a:r>
              <a:rPr lang="en-US" sz="1400" dirty="0">
                <a:solidFill>
                  <a:srgbClr val="4C4C4D"/>
                </a:solidFill>
                <a:latin typeface="Heebo" pitchFamily="34" charset="0"/>
                <a:ea typeface="Heebo" pitchFamily="34" charset="-122"/>
                <a:cs typeface="Heebo" pitchFamily="34" charset="-120"/>
              </a:rPr>
              <a:t>Customers with credit scores below 400 tend to churn more frequently, suggesting financial instability may be a factor in customer exit.</a:t>
            </a:r>
            <a:endParaRPr lang="en-US" sz="1400" dirty="0"/>
          </a:p>
        </p:txBody>
      </p:sp>
      <p:pic>
        <p:nvPicPr>
          <p:cNvPr id="5" name="Image 2" descr="preencoded.png">
            <a:extLst>
              <a:ext uri="{FF2B5EF4-FFF2-40B4-BE49-F238E27FC236}">
                <a16:creationId xmlns:a16="http://schemas.microsoft.com/office/drawing/2014/main" id="{FC0A798D-7020-0AD1-CBAD-305DB88FEFA5}"/>
              </a:ext>
            </a:extLst>
          </p:cNvPr>
          <p:cNvPicPr>
            <a:picLocks noChangeAspect="1"/>
          </p:cNvPicPr>
          <p:nvPr/>
        </p:nvPicPr>
        <p:blipFill>
          <a:blip r:embed="rId3"/>
          <a:stretch>
            <a:fillRect/>
          </a:stretch>
        </p:blipFill>
        <p:spPr>
          <a:xfrm>
            <a:off x="5200293" y="1838344"/>
            <a:ext cx="4528304" cy="597456"/>
          </a:xfrm>
          <a:prstGeom prst="rect">
            <a:avLst/>
          </a:prstGeom>
        </p:spPr>
      </p:pic>
      <p:sp>
        <p:nvSpPr>
          <p:cNvPr id="6" name="Text 3">
            <a:extLst>
              <a:ext uri="{FF2B5EF4-FFF2-40B4-BE49-F238E27FC236}">
                <a16:creationId xmlns:a16="http://schemas.microsoft.com/office/drawing/2014/main" id="{2B3455D0-A878-5CCC-C3FF-27BD467217BE}"/>
              </a:ext>
            </a:extLst>
          </p:cNvPr>
          <p:cNvSpPr/>
          <p:nvPr/>
        </p:nvSpPr>
        <p:spPr>
          <a:xfrm>
            <a:off x="5349598" y="2659756"/>
            <a:ext cx="1867138" cy="233363"/>
          </a:xfrm>
          <a:prstGeom prst="rect">
            <a:avLst/>
          </a:prstGeom>
          <a:noFill/>
          <a:ln/>
        </p:spPr>
        <p:txBody>
          <a:bodyPr wrap="none" lIns="0" tIns="0" rIns="0" bIns="0" rtlCol="0" anchor="t"/>
          <a:lstStyle/>
          <a:p>
            <a:pPr marL="0" indent="0" algn="l">
              <a:lnSpc>
                <a:spcPts val="1800"/>
              </a:lnSpc>
              <a:buNone/>
            </a:pPr>
            <a:r>
              <a:rPr lang="en-US" sz="1400" dirty="0">
                <a:solidFill>
                  <a:srgbClr val="4C4C4D"/>
                </a:solidFill>
                <a:latin typeface="Crimson Pro Semi Bold" pitchFamily="34" charset="0"/>
                <a:ea typeface="Crimson Pro Semi Bold" pitchFamily="34" charset="-122"/>
                <a:cs typeface="Crimson Pro Semi Bold" pitchFamily="34" charset="-120"/>
              </a:rPr>
              <a:t>Statistical Significance</a:t>
            </a:r>
            <a:endParaRPr lang="en-US" sz="1400" dirty="0"/>
          </a:p>
        </p:txBody>
      </p:sp>
      <p:sp>
        <p:nvSpPr>
          <p:cNvPr id="7" name="Text 4">
            <a:extLst>
              <a:ext uri="{FF2B5EF4-FFF2-40B4-BE49-F238E27FC236}">
                <a16:creationId xmlns:a16="http://schemas.microsoft.com/office/drawing/2014/main" id="{696C8827-3180-7101-1637-86A8D4C55C76}"/>
              </a:ext>
            </a:extLst>
          </p:cNvPr>
          <p:cNvSpPr/>
          <p:nvPr/>
        </p:nvSpPr>
        <p:spPr>
          <a:xfrm>
            <a:off x="5349598" y="2982653"/>
            <a:ext cx="4229695" cy="956310"/>
          </a:xfrm>
          <a:prstGeom prst="rect">
            <a:avLst/>
          </a:prstGeom>
          <a:noFill/>
          <a:ln/>
        </p:spPr>
        <p:txBody>
          <a:bodyPr wrap="square" lIns="0" tIns="0" rIns="0" bIns="0" rtlCol="0" anchor="t"/>
          <a:lstStyle/>
          <a:p>
            <a:pPr marL="0" indent="0" algn="l">
              <a:lnSpc>
                <a:spcPts val="1850"/>
              </a:lnSpc>
              <a:buNone/>
            </a:pPr>
            <a:r>
              <a:rPr lang="en-US" sz="1400" dirty="0">
                <a:solidFill>
                  <a:srgbClr val="4C4C4D"/>
                </a:solidFill>
                <a:latin typeface="Heebo" pitchFamily="34" charset="0"/>
                <a:ea typeface="Heebo" pitchFamily="34" charset="-122"/>
                <a:cs typeface="Heebo" pitchFamily="34" charset="-120"/>
              </a:rPr>
              <a:t>T-test results (T-statistic: 2.7100778888729833, P-value: 0.006738213892192373) confirm that the difference in credit scores between churned and non-churned customers is statistically significant.</a:t>
            </a:r>
            <a:endParaRPr lang="en-US" sz="1400" dirty="0"/>
          </a:p>
        </p:txBody>
      </p:sp>
      <p:pic>
        <p:nvPicPr>
          <p:cNvPr id="8" name="Image 3" descr="preencoded.png">
            <a:extLst>
              <a:ext uri="{FF2B5EF4-FFF2-40B4-BE49-F238E27FC236}">
                <a16:creationId xmlns:a16="http://schemas.microsoft.com/office/drawing/2014/main" id="{7110B14A-7579-FA76-0417-1CF970A9CFA4}"/>
              </a:ext>
            </a:extLst>
          </p:cNvPr>
          <p:cNvPicPr>
            <a:picLocks noChangeAspect="1"/>
          </p:cNvPicPr>
          <p:nvPr/>
        </p:nvPicPr>
        <p:blipFill>
          <a:blip r:embed="rId4"/>
          <a:stretch>
            <a:fillRect/>
          </a:stretch>
        </p:blipFill>
        <p:spPr>
          <a:xfrm>
            <a:off x="9728598" y="1838344"/>
            <a:ext cx="4528304" cy="597456"/>
          </a:xfrm>
          <a:prstGeom prst="rect">
            <a:avLst/>
          </a:prstGeom>
        </p:spPr>
      </p:pic>
      <p:sp>
        <p:nvSpPr>
          <p:cNvPr id="9" name="Text 5">
            <a:extLst>
              <a:ext uri="{FF2B5EF4-FFF2-40B4-BE49-F238E27FC236}">
                <a16:creationId xmlns:a16="http://schemas.microsoft.com/office/drawing/2014/main" id="{26C2CE04-5402-BDAF-A87A-884C3BABEF9B}"/>
              </a:ext>
            </a:extLst>
          </p:cNvPr>
          <p:cNvSpPr/>
          <p:nvPr/>
        </p:nvSpPr>
        <p:spPr>
          <a:xfrm>
            <a:off x="9877902" y="2659756"/>
            <a:ext cx="1867138" cy="233363"/>
          </a:xfrm>
          <a:prstGeom prst="rect">
            <a:avLst/>
          </a:prstGeom>
          <a:noFill/>
          <a:ln/>
        </p:spPr>
        <p:txBody>
          <a:bodyPr wrap="none" lIns="0" tIns="0" rIns="0" bIns="0" rtlCol="0" anchor="t"/>
          <a:lstStyle/>
          <a:p>
            <a:pPr marL="0" indent="0" algn="l">
              <a:lnSpc>
                <a:spcPts val="1800"/>
              </a:lnSpc>
              <a:buNone/>
            </a:pPr>
            <a:r>
              <a:rPr lang="en-US" sz="1400" dirty="0">
                <a:solidFill>
                  <a:srgbClr val="4C4C4D"/>
                </a:solidFill>
                <a:latin typeface="Crimson Pro Semi Bold" pitchFamily="34" charset="0"/>
                <a:ea typeface="Crimson Pro Semi Bold" pitchFamily="34" charset="-122"/>
                <a:cs typeface="Crimson Pro Semi Bold" pitchFamily="34" charset="-120"/>
              </a:rPr>
              <a:t>Business Opportunity</a:t>
            </a:r>
            <a:endParaRPr lang="en-US" sz="1400" dirty="0"/>
          </a:p>
        </p:txBody>
      </p:sp>
      <p:sp>
        <p:nvSpPr>
          <p:cNvPr id="10" name="Text 6">
            <a:extLst>
              <a:ext uri="{FF2B5EF4-FFF2-40B4-BE49-F238E27FC236}">
                <a16:creationId xmlns:a16="http://schemas.microsoft.com/office/drawing/2014/main" id="{856DF7F7-8DD9-BE1B-27B0-E2ED53D3C7F6}"/>
              </a:ext>
            </a:extLst>
          </p:cNvPr>
          <p:cNvSpPr/>
          <p:nvPr/>
        </p:nvSpPr>
        <p:spPr>
          <a:xfrm>
            <a:off x="9877902" y="2982653"/>
            <a:ext cx="4229695" cy="956310"/>
          </a:xfrm>
          <a:prstGeom prst="rect">
            <a:avLst/>
          </a:prstGeom>
          <a:noFill/>
          <a:ln/>
        </p:spPr>
        <p:txBody>
          <a:bodyPr wrap="square" lIns="0" tIns="0" rIns="0" bIns="0" rtlCol="0" anchor="t"/>
          <a:lstStyle/>
          <a:p>
            <a:pPr marL="0" indent="0" algn="l">
              <a:lnSpc>
                <a:spcPts val="1850"/>
              </a:lnSpc>
              <a:buNone/>
            </a:pPr>
            <a:r>
              <a:rPr lang="en-US" sz="1400" dirty="0">
                <a:solidFill>
                  <a:srgbClr val="4C4C4D"/>
                </a:solidFill>
                <a:latin typeface="Heebo" pitchFamily="34" charset="0"/>
                <a:ea typeface="Heebo" pitchFamily="34" charset="-122"/>
                <a:cs typeface="Heebo" pitchFamily="34" charset="-120"/>
              </a:rPr>
              <a:t>Consider offering tailored financial products to lower credit score segments to improve retention. Financial education and credit improvement programs could help retain these at-risk customers.</a:t>
            </a:r>
            <a:endParaRPr lang="en-US" sz="1400" dirty="0"/>
          </a:p>
        </p:txBody>
      </p:sp>
      <p:sp>
        <p:nvSpPr>
          <p:cNvPr id="11" name="Text 7">
            <a:extLst>
              <a:ext uri="{FF2B5EF4-FFF2-40B4-BE49-F238E27FC236}">
                <a16:creationId xmlns:a16="http://schemas.microsoft.com/office/drawing/2014/main" id="{AEE23EF4-E60C-3AE8-30A3-CA8C6A2EF37E}"/>
              </a:ext>
            </a:extLst>
          </p:cNvPr>
          <p:cNvSpPr/>
          <p:nvPr/>
        </p:nvSpPr>
        <p:spPr>
          <a:xfrm>
            <a:off x="672108" y="4256265"/>
            <a:ext cx="13584793" cy="956310"/>
          </a:xfrm>
          <a:prstGeom prst="rect">
            <a:avLst/>
          </a:prstGeom>
          <a:noFill/>
          <a:ln/>
        </p:spPr>
        <p:txBody>
          <a:bodyPr wrap="square" lIns="0" tIns="0" rIns="0" bIns="0" rtlCol="0" anchor="t"/>
          <a:lstStyle/>
          <a:p>
            <a:pPr marL="0" indent="0" algn="l">
              <a:lnSpc>
                <a:spcPts val="1850"/>
              </a:lnSpc>
              <a:buNone/>
            </a:pPr>
            <a:r>
              <a:rPr lang="en-US" sz="1400" dirty="0">
                <a:solidFill>
                  <a:srgbClr val="4C4C4D"/>
                </a:solidFill>
                <a:latin typeface="Heebo" pitchFamily="34" charset="0"/>
                <a:ea typeface="Heebo" pitchFamily="34" charset="-122"/>
                <a:cs typeface="Heebo" pitchFamily="34" charset="-120"/>
              </a:rPr>
              <a:t>The boxplot analysis shows that while the median credit scores are similar between churned and non-churned customers, there's a notable difference in the lower quartile, with churned customers having slightly lower credit scores overall.</a:t>
            </a:r>
            <a:endParaRPr lang="en-US" sz="1400" dirty="0"/>
          </a:p>
        </p:txBody>
      </p:sp>
      <p:sp>
        <p:nvSpPr>
          <p:cNvPr id="13" name="TextBox 12">
            <a:extLst>
              <a:ext uri="{FF2B5EF4-FFF2-40B4-BE49-F238E27FC236}">
                <a16:creationId xmlns:a16="http://schemas.microsoft.com/office/drawing/2014/main" id="{B2C9024B-E733-3104-E5E1-160E6740A9D2}"/>
              </a:ext>
            </a:extLst>
          </p:cNvPr>
          <p:cNvSpPr txBox="1"/>
          <p:nvPr/>
        </p:nvSpPr>
        <p:spPr>
          <a:xfrm>
            <a:off x="821413" y="743446"/>
            <a:ext cx="7315200" cy="646331"/>
          </a:xfrm>
          <a:prstGeom prst="rect">
            <a:avLst/>
          </a:prstGeom>
          <a:noFill/>
        </p:spPr>
        <p:txBody>
          <a:bodyPr wrap="square">
            <a:spAutoFit/>
          </a:bodyPr>
          <a:lstStyle/>
          <a:p>
            <a:r>
              <a:rPr lang="en-US" sz="3600" b="1" dirty="0"/>
              <a:t>Credit Score Impact on Churn</a:t>
            </a:r>
          </a:p>
        </p:txBody>
      </p:sp>
    </p:spTree>
    <p:extLst>
      <p:ext uri="{BB962C8B-B14F-4D97-AF65-F5344CB8AC3E}">
        <p14:creationId xmlns:p14="http://schemas.microsoft.com/office/powerpoint/2010/main" val="4141693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8BAD0D-172C-CBF6-4917-C0A2A1095483}"/>
              </a:ext>
            </a:extLst>
          </p:cNvPr>
          <p:cNvSpPr txBox="1"/>
          <p:nvPr/>
        </p:nvSpPr>
        <p:spPr>
          <a:xfrm>
            <a:off x="509954" y="1575643"/>
            <a:ext cx="10492153" cy="5078313"/>
          </a:xfrm>
          <a:prstGeom prst="rect">
            <a:avLst/>
          </a:prstGeom>
          <a:noFill/>
        </p:spPr>
        <p:txBody>
          <a:bodyPr wrap="square">
            <a:spAutoFit/>
          </a:bodyPr>
          <a:lstStyle/>
          <a:p>
            <a:pPr>
              <a:buNone/>
            </a:pPr>
            <a:r>
              <a:rPr lang="en-US" b="1" dirty="0"/>
              <a:t>Higher Balances Still Churn</a:t>
            </a:r>
          </a:p>
          <a:p>
            <a:pPr>
              <a:buNone/>
            </a:pPr>
            <a:r>
              <a:rPr lang="en-US" dirty="0"/>
              <a:t>Customers with higher account balances still show significant churn rates, contrary to what might be expected. This suggests that financial engagement alone doesn't guarantee loyalty.</a:t>
            </a:r>
          </a:p>
          <a:p>
            <a:pPr>
              <a:buNone/>
            </a:pPr>
            <a:endParaRPr lang="en-US" dirty="0"/>
          </a:p>
          <a:p>
            <a:pPr>
              <a:buNone/>
            </a:pPr>
            <a:r>
              <a:rPr lang="en-US" b="1" dirty="0"/>
              <a:t>Statistical Evidence</a:t>
            </a:r>
          </a:p>
          <a:p>
            <a:pPr>
              <a:buNone/>
            </a:pPr>
            <a:r>
              <a:rPr lang="en-US" dirty="0"/>
              <a:t>T-test results (T-statistic: -11.936240300013841, P-value: 1.2755633191525477e-32) confirm a highly significant relationship between account balance and customer churn.</a:t>
            </a:r>
          </a:p>
          <a:p>
            <a:pPr>
              <a:buNone/>
            </a:pPr>
            <a:endParaRPr lang="en-US" dirty="0"/>
          </a:p>
          <a:p>
            <a:pPr>
              <a:buNone/>
            </a:pPr>
            <a:r>
              <a:rPr lang="en-US" b="1" dirty="0"/>
              <a:t>High-Value Customer Focus</a:t>
            </a:r>
          </a:p>
          <a:p>
            <a:pPr>
              <a:buNone/>
            </a:pPr>
            <a:r>
              <a:rPr lang="en-US" dirty="0"/>
              <a:t>Investigate why high-value customers with substantial balances are leaving. These customers represent significant value to the bank and should be prioritized in retention efforts.</a:t>
            </a:r>
          </a:p>
          <a:p>
            <a:pPr>
              <a:buNone/>
            </a:pPr>
            <a:endParaRPr lang="en-US" dirty="0"/>
          </a:p>
          <a:p>
            <a:pPr>
              <a:buNone/>
            </a:pPr>
            <a:r>
              <a:rPr lang="en-US" b="1" dirty="0"/>
              <a:t>Personalized Services</a:t>
            </a:r>
          </a:p>
          <a:p>
            <a:pPr>
              <a:buNone/>
            </a:pPr>
            <a:r>
              <a:rPr lang="en-US" dirty="0"/>
              <a:t>Consider implementing personalized services or rewards programs specifically for high-balance holders to increase their loyalty and reduce churn.</a:t>
            </a:r>
          </a:p>
          <a:p>
            <a:r>
              <a:rPr lang="en-US" dirty="0"/>
              <a:t>The balance distribution shows a highly right-skewed pattern, with most customers having moderate balances but some outliers with very high balances. Zero-balance accounts were also identified as a potential risk factor for churn.</a:t>
            </a:r>
          </a:p>
        </p:txBody>
      </p:sp>
      <p:sp>
        <p:nvSpPr>
          <p:cNvPr id="5" name="TextBox 4">
            <a:extLst>
              <a:ext uri="{FF2B5EF4-FFF2-40B4-BE49-F238E27FC236}">
                <a16:creationId xmlns:a16="http://schemas.microsoft.com/office/drawing/2014/main" id="{5FCD0510-0948-8CB9-7E0C-FB8BC14116A9}"/>
              </a:ext>
            </a:extLst>
          </p:cNvPr>
          <p:cNvSpPr txBox="1"/>
          <p:nvPr/>
        </p:nvSpPr>
        <p:spPr>
          <a:xfrm>
            <a:off x="509954" y="476906"/>
            <a:ext cx="7315200" cy="646331"/>
          </a:xfrm>
          <a:prstGeom prst="rect">
            <a:avLst/>
          </a:prstGeom>
          <a:noFill/>
        </p:spPr>
        <p:txBody>
          <a:bodyPr wrap="square">
            <a:spAutoFit/>
          </a:bodyPr>
          <a:lstStyle/>
          <a:p>
            <a:r>
              <a:rPr lang="en-US" sz="3600" b="1" dirty="0"/>
              <a:t>Balances V/S Churn</a:t>
            </a:r>
          </a:p>
        </p:txBody>
      </p:sp>
    </p:spTree>
    <p:extLst>
      <p:ext uri="{BB962C8B-B14F-4D97-AF65-F5344CB8AC3E}">
        <p14:creationId xmlns:p14="http://schemas.microsoft.com/office/powerpoint/2010/main" val="147939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D19419BF-20A4-D432-BD98-C0A5C10AB60D}"/>
              </a:ext>
            </a:extLst>
          </p:cNvPr>
          <p:cNvSpPr txBox="1"/>
          <p:nvPr/>
        </p:nvSpPr>
        <p:spPr>
          <a:xfrm>
            <a:off x="480646" y="1656430"/>
            <a:ext cx="9202616" cy="4247317"/>
          </a:xfrm>
          <a:prstGeom prst="rect">
            <a:avLst/>
          </a:prstGeom>
          <a:noFill/>
        </p:spPr>
        <p:txBody>
          <a:bodyPr wrap="square">
            <a:spAutoFit/>
          </a:bodyPr>
          <a:lstStyle/>
          <a:p>
            <a:pPr>
              <a:buNone/>
            </a:pPr>
            <a:r>
              <a:rPr lang="en-US" b="1" dirty="0"/>
              <a:t>Older Customers Churn More</a:t>
            </a:r>
          </a:p>
          <a:p>
            <a:pPr>
              <a:buNone/>
            </a:pPr>
            <a:r>
              <a:rPr lang="en-US" dirty="0"/>
              <a:t>The median age of exited customers is significantly higher (around 45) than non-exited customers (around 35-36), indicating that older customers are more likely to leave the bank.</a:t>
            </a:r>
          </a:p>
          <a:p>
            <a:pPr>
              <a:buNone/>
            </a:pPr>
            <a:endParaRPr lang="en-US" dirty="0"/>
          </a:p>
          <a:p>
            <a:pPr>
              <a:buNone/>
            </a:pPr>
            <a:r>
              <a:rPr lang="en-US" b="1" dirty="0"/>
              <a:t>Targeted Retention Needed</a:t>
            </a:r>
          </a:p>
          <a:p>
            <a:pPr>
              <a:buNone/>
            </a:pPr>
            <a:r>
              <a:rPr lang="en-US" dirty="0"/>
              <a:t>Develop specific programs for older customers to reduce churn. Investigate why older customers are leaving through surveys and interviews.</a:t>
            </a:r>
          </a:p>
          <a:p>
            <a:pPr>
              <a:buNone/>
            </a:pPr>
            <a:endParaRPr lang="en-US" dirty="0"/>
          </a:p>
          <a:p>
            <a:pPr>
              <a:buNone/>
            </a:pPr>
            <a:r>
              <a:rPr lang="en-US" b="1" dirty="0"/>
              <a:t>Adapt Offerings</a:t>
            </a:r>
          </a:p>
          <a:p>
            <a:pPr>
              <a:buNone/>
            </a:pPr>
            <a:r>
              <a:rPr lang="en-US" dirty="0"/>
              <a:t>Consider if current products and services meet the needs of older demographics. Analyze what keeps loyal older customers engaged.</a:t>
            </a:r>
          </a:p>
          <a:p>
            <a:pPr>
              <a:buNone/>
            </a:pPr>
            <a:endParaRPr lang="en-US" dirty="0"/>
          </a:p>
          <a:p>
            <a:pPr>
              <a:buNone/>
            </a:pPr>
            <a:r>
              <a:rPr lang="en-US" b="1" dirty="0"/>
              <a:t>Age-Based Segmentation</a:t>
            </a:r>
          </a:p>
          <a:p>
            <a:r>
              <a:rPr lang="en-US" dirty="0"/>
              <a:t>Use age as a key variable for targeted marketing and communication. Tailor messages and offers based on age groups.</a:t>
            </a:r>
          </a:p>
        </p:txBody>
      </p:sp>
      <p:sp>
        <p:nvSpPr>
          <p:cNvPr id="40" name="TextBox 39">
            <a:extLst>
              <a:ext uri="{FF2B5EF4-FFF2-40B4-BE49-F238E27FC236}">
                <a16:creationId xmlns:a16="http://schemas.microsoft.com/office/drawing/2014/main" id="{3B822EEE-2BC0-C428-DB0A-EE2D29484C6B}"/>
              </a:ext>
            </a:extLst>
          </p:cNvPr>
          <p:cNvSpPr txBox="1"/>
          <p:nvPr/>
        </p:nvSpPr>
        <p:spPr>
          <a:xfrm>
            <a:off x="480646" y="5895696"/>
            <a:ext cx="9026769" cy="1200329"/>
          </a:xfrm>
          <a:prstGeom prst="rect">
            <a:avLst/>
          </a:prstGeom>
          <a:noFill/>
        </p:spPr>
        <p:txBody>
          <a:bodyPr wrap="square">
            <a:spAutoFit/>
          </a:bodyPr>
          <a:lstStyle/>
          <a:p>
            <a:endParaRPr lang="en-US" dirty="0"/>
          </a:p>
          <a:p>
            <a:r>
              <a:rPr lang="en-US" dirty="0"/>
              <a:t>The t-test results (T-statistic: -29.769245989831617, P-value: 1.1601008038066586e-186) confirm that the difference in age between churned and non-churned customers is highly statistically significant.</a:t>
            </a:r>
          </a:p>
        </p:txBody>
      </p:sp>
      <p:sp>
        <p:nvSpPr>
          <p:cNvPr id="42" name="TextBox 41">
            <a:extLst>
              <a:ext uri="{FF2B5EF4-FFF2-40B4-BE49-F238E27FC236}">
                <a16:creationId xmlns:a16="http://schemas.microsoft.com/office/drawing/2014/main" id="{2BD64622-5DE6-C67D-A6AC-60B34C60B823}"/>
              </a:ext>
            </a:extLst>
          </p:cNvPr>
          <p:cNvSpPr txBox="1"/>
          <p:nvPr/>
        </p:nvSpPr>
        <p:spPr>
          <a:xfrm>
            <a:off x="480645" y="577334"/>
            <a:ext cx="7315200" cy="646331"/>
          </a:xfrm>
          <a:prstGeom prst="rect">
            <a:avLst/>
          </a:prstGeom>
          <a:noFill/>
        </p:spPr>
        <p:txBody>
          <a:bodyPr wrap="square">
            <a:spAutoFit/>
          </a:bodyPr>
          <a:lstStyle/>
          <a:p>
            <a:r>
              <a:rPr lang="en-US" sz="3600" b="1" dirty="0"/>
              <a:t>Churn Behaviour by Age</a:t>
            </a:r>
          </a:p>
        </p:txBody>
      </p:sp>
    </p:spTree>
    <p:extLst>
      <p:ext uri="{BB962C8B-B14F-4D97-AF65-F5344CB8AC3E}">
        <p14:creationId xmlns:p14="http://schemas.microsoft.com/office/powerpoint/2010/main" val="2460164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F579B-337E-5E4C-C11F-F95E2B16241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77F56D3-7708-E884-20B2-801159380238}"/>
              </a:ext>
            </a:extLst>
          </p:cNvPr>
          <p:cNvSpPr/>
          <p:nvPr/>
        </p:nvSpPr>
        <p:spPr>
          <a:xfrm>
            <a:off x="793790" y="1567339"/>
            <a:ext cx="9072920" cy="724019"/>
          </a:xfrm>
          <a:prstGeom prst="rect">
            <a:avLst/>
          </a:prstGeom>
          <a:noFill/>
          <a:ln/>
        </p:spPr>
        <p:txBody>
          <a:bodyPr wrap="none" lIns="0" tIns="0" rIns="0" bIns="0" rtlCol="0" anchor="t"/>
          <a:lstStyle/>
          <a:p>
            <a:pPr marL="0" indent="0" algn="l">
              <a:lnSpc>
                <a:spcPts val="5550"/>
              </a:lnSpc>
              <a:buNone/>
            </a:pPr>
            <a:r>
              <a:rPr lang="en-US" sz="2400" b="1" dirty="0">
                <a:solidFill>
                  <a:srgbClr val="000000"/>
                </a:solidFill>
                <a:latin typeface="Unbounded Bold" pitchFamily="34" charset="0"/>
                <a:ea typeface="Unbounded Bold" pitchFamily="34" charset="-122"/>
                <a:cs typeface="Unbounded Bold" pitchFamily="34" charset="-120"/>
              </a:rPr>
              <a:t>🔍</a:t>
            </a:r>
            <a:r>
              <a:rPr lang="en-US" sz="2400" b="1" dirty="0">
                <a:solidFill>
                  <a:srgbClr val="333F70"/>
                </a:solidFill>
                <a:latin typeface="Unbounded Bold" pitchFamily="34" charset="0"/>
                <a:ea typeface="Unbounded Bold" pitchFamily="34" charset="-122"/>
                <a:cs typeface="Unbounded Bold" pitchFamily="34" charset="-120"/>
              </a:rPr>
              <a:t> Comparison Summary:</a:t>
            </a:r>
            <a:endParaRPr lang="en-US" sz="2400" dirty="0"/>
          </a:p>
        </p:txBody>
      </p:sp>
      <p:sp>
        <p:nvSpPr>
          <p:cNvPr id="3" name="Shape 1">
            <a:extLst>
              <a:ext uri="{FF2B5EF4-FFF2-40B4-BE49-F238E27FC236}">
                <a16:creationId xmlns:a16="http://schemas.microsoft.com/office/drawing/2014/main" id="{073EEFA2-6BDA-B38B-6020-18C8BC01669A}"/>
              </a:ext>
            </a:extLst>
          </p:cNvPr>
          <p:cNvSpPr/>
          <p:nvPr/>
        </p:nvSpPr>
        <p:spPr>
          <a:xfrm>
            <a:off x="793790" y="2744986"/>
            <a:ext cx="13042821" cy="3917156"/>
          </a:xfrm>
          <a:prstGeom prst="roundRect">
            <a:avLst>
              <a:gd name="adj" fmla="val 2432"/>
            </a:avLst>
          </a:prstGeom>
          <a:noFill/>
          <a:ln w="7620">
            <a:solidFill>
              <a:srgbClr val="000000">
                <a:alpha val="8000"/>
              </a:srgbClr>
            </a:solidFill>
            <a:prstDash val="solid"/>
          </a:ln>
        </p:spPr>
      </p:sp>
      <p:sp>
        <p:nvSpPr>
          <p:cNvPr id="4" name="Shape 2">
            <a:extLst>
              <a:ext uri="{FF2B5EF4-FFF2-40B4-BE49-F238E27FC236}">
                <a16:creationId xmlns:a16="http://schemas.microsoft.com/office/drawing/2014/main" id="{E1C5B013-746F-521E-D3B0-44B881BECB98}"/>
              </a:ext>
            </a:extLst>
          </p:cNvPr>
          <p:cNvSpPr/>
          <p:nvPr/>
        </p:nvSpPr>
        <p:spPr>
          <a:xfrm>
            <a:off x="1270333" y="2994661"/>
            <a:ext cx="13026271" cy="650319"/>
          </a:xfrm>
          <a:prstGeom prst="rect">
            <a:avLst/>
          </a:prstGeom>
          <a:solidFill>
            <a:srgbClr val="FFFFFF">
              <a:alpha val="4000"/>
            </a:srgbClr>
          </a:solidFill>
          <a:ln/>
        </p:spPr>
      </p:sp>
      <p:sp>
        <p:nvSpPr>
          <p:cNvPr id="5" name="Text 3">
            <a:extLst>
              <a:ext uri="{FF2B5EF4-FFF2-40B4-BE49-F238E27FC236}">
                <a16:creationId xmlns:a16="http://schemas.microsoft.com/office/drawing/2014/main" id="{E7ED2D80-4013-4311-F9E3-73AB5316DBC8}"/>
              </a:ext>
            </a:extLst>
          </p:cNvPr>
          <p:cNvSpPr/>
          <p:nvPr/>
        </p:nvSpPr>
        <p:spPr>
          <a:xfrm>
            <a:off x="1029653" y="2896314"/>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Metric</a:t>
            </a:r>
            <a:endParaRPr lang="en-US" sz="1750" dirty="0"/>
          </a:p>
        </p:txBody>
      </p:sp>
      <p:sp>
        <p:nvSpPr>
          <p:cNvPr id="6" name="Text 4">
            <a:extLst>
              <a:ext uri="{FF2B5EF4-FFF2-40B4-BE49-F238E27FC236}">
                <a16:creationId xmlns:a16="http://schemas.microsoft.com/office/drawing/2014/main" id="{C38187E8-2520-F2E7-CAEC-231F388C601F}"/>
              </a:ext>
            </a:extLst>
          </p:cNvPr>
          <p:cNvSpPr/>
          <p:nvPr/>
        </p:nvSpPr>
        <p:spPr>
          <a:xfrm>
            <a:off x="5375077" y="2896314"/>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Train</a:t>
            </a:r>
            <a:endParaRPr lang="en-US" sz="1750" dirty="0"/>
          </a:p>
        </p:txBody>
      </p:sp>
      <p:sp>
        <p:nvSpPr>
          <p:cNvPr id="7" name="Text 5">
            <a:extLst>
              <a:ext uri="{FF2B5EF4-FFF2-40B4-BE49-F238E27FC236}">
                <a16:creationId xmlns:a16="http://schemas.microsoft.com/office/drawing/2014/main" id="{1811CEAC-C458-4124-7E2F-B91C484757D9}"/>
              </a:ext>
            </a:extLst>
          </p:cNvPr>
          <p:cNvSpPr/>
          <p:nvPr/>
        </p:nvSpPr>
        <p:spPr>
          <a:xfrm>
            <a:off x="9716691" y="2896314"/>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Test</a:t>
            </a:r>
            <a:endParaRPr lang="en-US" sz="1750" dirty="0"/>
          </a:p>
        </p:txBody>
      </p:sp>
      <p:sp>
        <p:nvSpPr>
          <p:cNvPr id="8" name="Shape 6">
            <a:extLst>
              <a:ext uri="{FF2B5EF4-FFF2-40B4-BE49-F238E27FC236}">
                <a16:creationId xmlns:a16="http://schemas.microsoft.com/office/drawing/2014/main" id="{7FF92441-0492-F8B4-23A8-E2A17A639847}"/>
              </a:ext>
            </a:extLst>
          </p:cNvPr>
          <p:cNvSpPr/>
          <p:nvPr/>
        </p:nvSpPr>
        <p:spPr>
          <a:xfrm>
            <a:off x="801410" y="3402925"/>
            <a:ext cx="13026271" cy="650319"/>
          </a:xfrm>
          <a:prstGeom prst="rect">
            <a:avLst/>
          </a:prstGeom>
          <a:solidFill>
            <a:srgbClr val="000000">
              <a:alpha val="4000"/>
            </a:srgbClr>
          </a:solidFill>
          <a:ln/>
        </p:spPr>
        <p:txBody>
          <a:bodyPr/>
          <a:lstStyle/>
          <a:p>
            <a:endParaRPr lang="en-IN" dirty="0"/>
          </a:p>
        </p:txBody>
      </p:sp>
      <p:sp>
        <p:nvSpPr>
          <p:cNvPr id="9" name="Text 7">
            <a:extLst>
              <a:ext uri="{FF2B5EF4-FFF2-40B4-BE49-F238E27FC236}">
                <a16:creationId xmlns:a16="http://schemas.microsoft.com/office/drawing/2014/main" id="{6070B370-9BE3-55C4-0F41-4E3D2D0C24BD}"/>
              </a:ext>
            </a:extLst>
          </p:cNvPr>
          <p:cNvSpPr/>
          <p:nvPr/>
        </p:nvSpPr>
        <p:spPr>
          <a:xfrm>
            <a:off x="1029653" y="3546634"/>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Accuracy</a:t>
            </a:r>
            <a:endParaRPr lang="en-US" sz="1750" dirty="0"/>
          </a:p>
        </p:txBody>
      </p:sp>
      <p:sp>
        <p:nvSpPr>
          <p:cNvPr id="10" name="Text 8">
            <a:extLst>
              <a:ext uri="{FF2B5EF4-FFF2-40B4-BE49-F238E27FC236}">
                <a16:creationId xmlns:a16="http://schemas.microsoft.com/office/drawing/2014/main" id="{EAC5E905-F355-23C7-7302-21EC80F8F171}"/>
              </a:ext>
            </a:extLst>
          </p:cNvPr>
          <p:cNvSpPr/>
          <p:nvPr/>
        </p:nvSpPr>
        <p:spPr>
          <a:xfrm>
            <a:off x="5375077" y="3546634"/>
            <a:ext cx="3880366" cy="362903"/>
          </a:xfrm>
          <a:prstGeom prst="rect">
            <a:avLst/>
          </a:prstGeom>
          <a:noFill/>
          <a:ln/>
        </p:spPr>
        <p:txBody>
          <a:bodyPr wrap="none" lIns="0" tIns="0" rIns="0" bIns="0" rtlCol="0" anchor="t"/>
          <a:lstStyle/>
          <a:p>
            <a:pPr marL="0" indent="0" algn="l">
              <a:lnSpc>
                <a:spcPts val="2850"/>
              </a:lnSpc>
              <a:buNone/>
            </a:pPr>
            <a:r>
              <a:rPr lang="en-US" sz="1750">
                <a:solidFill>
                  <a:srgbClr val="333F70"/>
                </a:solidFill>
                <a:latin typeface="Open Sans" pitchFamily="34" charset="0"/>
                <a:ea typeface="Open Sans" pitchFamily="34" charset="-122"/>
                <a:cs typeface="Open Sans" pitchFamily="34" charset="-120"/>
              </a:rPr>
              <a:t>0.8170</a:t>
            </a:r>
            <a:endParaRPr lang="en-US" sz="1750" dirty="0"/>
          </a:p>
        </p:txBody>
      </p:sp>
      <p:sp>
        <p:nvSpPr>
          <p:cNvPr id="11" name="Text 9">
            <a:extLst>
              <a:ext uri="{FF2B5EF4-FFF2-40B4-BE49-F238E27FC236}">
                <a16:creationId xmlns:a16="http://schemas.microsoft.com/office/drawing/2014/main" id="{2C7784E7-C3D1-BEC6-8624-EE5C7F1A4EAB}"/>
              </a:ext>
            </a:extLst>
          </p:cNvPr>
          <p:cNvSpPr/>
          <p:nvPr/>
        </p:nvSpPr>
        <p:spPr>
          <a:xfrm>
            <a:off x="9716691" y="3546634"/>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0.7965</a:t>
            </a:r>
            <a:endParaRPr lang="en-US" sz="1750" dirty="0"/>
          </a:p>
        </p:txBody>
      </p:sp>
      <p:sp>
        <p:nvSpPr>
          <p:cNvPr id="12" name="Shape 10">
            <a:extLst>
              <a:ext uri="{FF2B5EF4-FFF2-40B4-BE49-F238E27FC236}">
                <a16:creationId xmlns:a16="http://schemas.microsoft.com/office/drawing/2014/main" id="{BD978989-2DC9-268B-9BD1-3C5DAB703EE1}"/>
              </a:ext>
            </a:extLst>
          </p:cNvPr>
          <p:cNvSpPr/>
          <p:nvPr/>
        </p:nvSpPr>
        <p:spPr>
          <a:xfrm>
            <a:off x="801410" y="4053245"/>
            <a:ext cx="13026271" cy="650319"/>
          </a:xfrm>
          <a:prstGeom prst="rect">
            <a:avLst/>
          </a:prstGeom>
          <a:solidFill>
            <a:srgbClr val="FFFFFF">
              <a:alpha val="4000"/>
            </a:srgbClr>
          </a:solidFill>
          <a:ln/>
        </p:spPr>
        <p:txBody>
          <a:bodyPr/>
          <a:lstStyle/>
          <a:p>
            <a:endParaRPr lang="en-IN" dirty="0"/>
          </a:p>
        </p:txBody>
      </p:sp>
      <p:sp>
        <p:nvSpPr>
          <p:cNvPr id="13" name="Text 11">
            <a:extLst>
              <a:ext uri="{FF2B5EF4-FFF2-40B4-BE49-F238E27FC236}">
                <a16:creationId xmlns:a16="http://schemas.microsoft.com/office/drawing/2014/main" id="{BE275BC0-4E9A-7EA5-5F7E-DABB76540D6D}"/>
              </a:ext>
            </a:extLst>
          </p:cNvPr>
          <p:cNvSpPr/>
          <p:nvPr/>
        </p:nvSpPr>
        <p:spPr>
          <a:xfrm>
            <a:off x="1029653" y="419695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Precision</a:t>
            </a:r>
            <a:endParaRPr lang="en-US" sz="1750" dirty="0"/>
          </a:p>
        </p:txBody>
      </p:sp>
      <p:sp>
        <p:nvSpPr>
          <p:cNvPr id="14" name="Text 12">
            <a:extLst>
              <a:ext uri="{FF2B5EF4-FFF2-40B4-BE49-F238E27FC236}">
                <a16:creationId xmlns:a16="http://schemas.microsoft.com/office/drawing/2014/main" id="{3B69744F-CA51-6D34-DA21-AA091D8ACE48}"/>
              </a:ext>
            </a:extLst>
          </p:cNvPr>
          <p:cNvSpPr/>
          <p:nvPr/>
        </p:nvSpPr>
        <p:spPr>
          <a:xfrm>
            <a:off x="5375077" y="4196953"/>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0.5488</a:t>
            </a:r>
            <a:endParaRPr lang="en-US" sz="1750" dirty="0"/>
          </a:p>
        </p:txBody>
      </p:sp>
      <p:sp>
        <p:nvSpPr>
          <p:cNvPr id="15" name="Text 13">
            <a:extLst>
              <a:ext uri="{FF2B5EF4-FFF2-40B4-BE49-F238E27FC236}">
                <a16:creationId xmlns:a16="http://schemas.microsoft.com/office/drawing/2014/main" id="{665BA483-3808-3BAB-A556-D06F3E60AE16}"/>
              </a:ext>
            </a:extLst>
          </p:cNvPr>
          <p:cNvSpPr/>
          <p:nvPr/>
        </p:nvSpPr>
        <p:spPr>
          <a:xfrm>
            <a:off x="9716691" y="419695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0.5000</a:t>
            </a:r>
            <a:endParaRPr lang="en-US" sz="1750" dirty="0"/>
          </a:p>
        </p:txBody>
      </p:sp>
      <p:sp>
        <p:nvSpPr>
          <p:cNvPr id="16" name="Shape 14">
            <a:extLst>
              <a:ext uri="{FF2B5EF4-FFF2-40B4-BE49-F238E27FC236}">
                <a16:creationId xmlns:a16="http://schemas.microsoft.com/office/drawing/2014/main" id="{C115BF91-DBA4-D674-D372-60B54905C728}"/>
              </a:ext>
            </a:extLst>
          </p:cNvPr>
          <p:cNvSpPr/>
          <p:nvPr/>
        </p:nvSpPr>
        <p:spPr>
          <a:xfrm>
            <a:off x="801410" y="4703564"/>
            <a:ext cx="13026271" cy="650319"/>
          </a:xfrm>
          <a:prstGeom prst="rect">
            <a:avLst/>
          </a:prstGeom>
          <a:solidFill>
            <a:srgbClr val="000000">
              <a:alpha val="4000"/>
            </a:srgbClr>
          </a:solidFill>
          <a:ln/>
        </p:spPr>
      </p:sp>
      <p:sp>
        <p:nvSpPr>
          <p:cNvPr id="17" name="Text 15">
            <a:extLst>
              <a:ext uri="{FF2B5EF4-FFF2-40B4-BE49-F238E27FC236}">
                <a16:creationId xmlns:a16="http://schemas.microsoft.com/office/drawing/2014/main" id="{9C26F7D0-CB27-94C1-E691-BC9D513FBFAE}"/>
              </a:ext>
            </a:extLst>
          </p:cNvPr>
          <p:cNvSpPr/>
          <p:nvPr/>
        </p:nvSpPr>
        <p:spPr>
          <a:xfrm>
            <a:off x="1029653" y="484727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Recall</a:t>
            </a:r>
            <a:endParaRPr lang="en-US" sz="1750" dirty="0"/>
          </a:p>
        </p:txBody>
      </p:sp>
      <p:sp>
        <p:nvSpPr>
          <p:cNvPr id="18" name="Text 16">
            <a:extLst>
              <a:ext uri="{FF2B5EF4-FFF2-40B4-BE49-F238E27FC236}">
                <a16:creationId xmlns:a16="http://schemas.microsoft.com/office/drawing/2014/main" id="{B1D21D5F-52D2-2FC9-70C3-36311B642209}"/>
              </a:ext>
            </a:extLst>
          </p:cNvPr>
          <p:cNvSpPr/>
          <p:nvPr/>
        </p:nvSpPr>
        <p:spPr>
          <a:xfrm>
            <a:off x="5375077" y="4847273"/>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0.8141</a:t>
            </a:r>
            <a:endParaRPr lang="en-US" sz="1750" dirty="0"/>
          </a:p>
        </p:txBody>
      </p:sp>
      <p:sp>
        <p:nvSpPr>
          <p:cNvPr id="19" name="Text 17">
            <a:extLst>
              <a:ext uri="{FF2B5EF4-FFF2-40B4-BE49-F238E27FC236}">
                <a16:creationId xmlns:a16="http://schemas.microsoft.com/office/drawing/2014/main" id="{C63AA7BA-272C-1065-B454-30C5A7DCD93E}"/>
              </a:ext>
            </a:extLst>
          </p:cNvPr>
          <p:cNvSpPr/>
          <p:nvPr/>
        </p:nvSpPr>
        <p:spPr>
          <a:xfrm>
            <a:off x="9716691" y="484727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0.7887</a:t>
            </a:r>
            <a:endParaRPr lang="en-US" sz="1750" dirty="0"/>
          </a:p>
        </p:txBody>
      </p:sp>
      <p:sp>
        <p:nvSpPr>
          <p:cNvPr id="20" name="Shape 18">
            <a:extLst>
              <a:ext uri="{FF2B5EF4-FFF2-40B4-BE49-F238E27FC236}">
                <a16:creationId xmlns:a16="http://schemas.microsoft.com/office/drawing/2014/main" id="{E6E72658-DA05-2016-0583-7065CF7E7776}"/>
              </a:ext>
            </a:extLst>
          </p:cNvPr>
          <p:cNvSpPr/>
          <p:nvPr/>
        </p:nvSpPr>
        <p:spPr>
          <a:xfrm>
            <a:off x="801410" y="5353883"/>
            <a:ext cx="13026271" cy="650319"/>
          </a:xfrm>
          <a:prstGeom prst="rect">
            <a:avLst/>
          </a:prstGeom>
          <a:solidFill>
            <a:srgbClr val="FFFFFF">
              <a:alpha val="4000"/>
            </a:srgbClr>
          </a:solidFill>
          <a:ln/>
        </p:spPr>
      </p:sp>
      <p:sp>
        <p:nvSpPr>
          <p:cNvPr id="21" name="Text 19">
            <a:extLst>
              <a:ext uri="{FF2B5EF4-FFF2-40B4-BE49-F238E27FC236}">
                <a16:creationId xmlns:a16="http://schemas.microsoft.com/office/drawing/2014/main" id="{232556A9-999C-ACBF-4053-4384ABC06919}"/>
              </a:ext>
            </a:extLst>
          </p:cNvPr>
          <p:cNvSpPr/>
          <p:nvPr/>
        </p:nvSpPr>
        <p:spPr>
          <a:xfrm>
            <a:off x="1029653" y="5497592"/>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F1 Score</a:t>
            </a:r>
            <a:endParaRPr lang="en-US" sz="1750" dirty="0"/>
          </a:p>
        </p:txBody>
      </p:sp>
      <p:sp>
        <p:nvSpPr>
          <p:cNvPr id="22" name="Text 20">
            <a:extLst>
              <a:ext uri="{FF2B5EF4-FFF2-40B4-BE49-F238E27FC236}">
                <a16:creationId xmlns:a16="http://schemas.microsoft.com/office/drawing/2014/main" id="{AACB5225-B785-46BB-88A4-A9236B58B375}"/>
              </a:ext>
            </a:extLst>
          </p:cNvPr>
          <p:cNvSpPr/>
          <p:nvPr/>
        </p:nvSpPr>
        <p:spPr>
          <a:xfrm>
            <a:off x="5375077" y="5497592"/>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0.6534</a:t>
            </a:r>
            <a:endParaRPr lang="en-US" sz="1750" dirty="0"/>
          </a:p>
        </p:txBody>
      </p:sp>
      <p:sp>
        <p:nvSpPr>
          <p:cNvPr id="23" name="Text 21">
            <a:extLst>
              <a:ext uri="{FF2B5EF4-FFF2-40B4-BE49-F238E27FC236}">
                <a16:creationId xmlns:a16="http://schemas.microsoft.com/office/drawing/2014/main" id="{FBD1396A-B860-1338-A591-60917D45FDA9}"/>
              </a:ext>
            </a:extLst>
          </p:cNvPr>
          <p:cNvSpPr/>
          <p:nvPr/>
        </p:nvSpPr>
        <p:spPr>
          <a:xfrm>
            <a:off x="9716691" y="5497592"/>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0.6197</a:t>
            </a:r>
            <a:endParaRPr lang="en-US" sz="1750" dirty="0"/>
          </a:p>
        </p:txBody>
      </p:sp>
      <p:sp>
        <p:nvSpPr>
          <p:cNvPr id="24" name="Shape 22">
            <a:extLst>
              <a:ext uri="{FF2B5EF4-FFF2-40B4-BE49-F238E27FC236}">
                <a16:creationId xmlns:a16="http://schemas.microsoft.com/office/drawing/2014/main" id="{61022707-C49A-CFCF-FE38-C8C4BEF0081C}"/>
              </a:ext>
            </a:extLst>
          </p:cNvPr>
          <p:cNvSpPr/>
          <p:nvPr/>
        </p:nvSpPr>
        <p:spPr>
          <a:xfrm>
            <a:off x="801410" y="6004203"/>
            <a:ext cx="13026271" cy="650319"/>
          </a:xfrm>
          <a:prstGeom prst="rect">
            <a:avLst/>
          </a:prstGeom>
          <a:solidFill>
            <a:srgbClr val="000000">
              <a:alpha val="4000"/>
            </a:srgbClr>
          </a:solidFill>
          <a:ln/>
        </p:spPr>
        <p:txBody>
          <a:bodyPr/>
          <a:lstStyle/>
          <a:p>
            <a:endParaRPr lang="en-IN" dirty="0"/>
          </a:p>
        </p:txBody>
      </p:sp>
      <p:sp>
        <p:nvSpPr>
          <p:cNvPr id="25" name="Text 23">
            <a:extLst>
              <a:ext uri="{FF2B5EF4-FFF2-40B4-BE49-F238E27FC236}">
                <a16:creationId xmlns:a16="http://schemas.microsoft.com/office/drawing/2014/main" id="{F7F5075D-38C6-049B-8A7B-D3E320567430}"/>
              </a:ext>
            </a:extLst>
          </p:cNvPr>
          <p:cNvSpPr/>
          <p:nvPr/>
        </p:nvSpPr>
        <p:spPr>
          <a:xfrm>
            <a:off x="1029653" y="6147911"/>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ROC AUC</a:t>
            </a:r>
            <a:endParaRPr lang="en-US" sz="1750" dirty="0"/>
          </a:p>
        </p:txBody>
      </p:sp>
      <p:sp>
        <p:nvSpPr>
          <p:cNvPr id="26" name="Text 24">
            <a:extLst>
              <a:ext uri="{FF2B5EF4-FFF2-40B4-BE49-F238E27FC236}">
                <a16:creationId xmlns:a16="http://schemas.microsoft.com/office/drawing/2014/main" id="{94592298-1FAD-1A54-D60C-7A916E194B31}"/>
              </a:ext>
            </a:extLst>
          </p:cNvPr>
          <p:cNvSpPr/>
          <p:nvPr/>
        </p:nvSpPr>
        <p:spPr>
          <a:xfrm>
            <a:off x="5375077" y="6147911"/>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0.9043</a:t>
            </a:r>
            <a:endParaRPr lang="en-US" sz="1750" dirty="0"/>
          </a:p>
        </p:txBody>
      </p:sp>
      <p:sp>
        <p:nvSpPr>
          <p:cNvPr id="27" name="Text 25">
            <a:extLst>
              <a:ext uri="{FF2B5EF4-FFF2-40B4-BE49-F238E27FC236}">
                <a16:creationId xmlns:a16="http://schemas.microsoft.com/office/drawing/2014/main" id="{47A693EE-D5E1-42A6-AB4C-95C1C426C37A}"/>
              </a:ext>
            </a:extLst>
          </p:cNvPr>
          <p:cNvSpPr/>
          <p:nvPr/>
        </p:nvSpPr>
        <p:spPr>
          <a:xfrm>
            <a:off x="9716691" y="6147911"/>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0.8644</a:t>
            </a:r>
            <a:endParaRPr lang="en-US" sz="1750" dirty="0"/>
          </a:p>
        </p:txBody>
      </p:sp>
      <p:sp>
        <p:nvSpPr>
          <p:cNvPr id="29" name="TextBox 28">
            <a:extLst>
              <a:ext uri="{FF2B5EF4-FFF2-40B4-BE49-F238E27FC236}">
                <a16:creationId xmlns:a16="http://schemas.microsoft.com/office/drawing/2014/main" id="{303257F1-A9E7-28F8-8B4B-589CE797F4E5}"/>
              </a:ext>
            </a:extLst>
          </p:cNvPr>
          <p:cNvSpPr txBox="1"/>
          <p:nvPr/>
        </p:nvSpPr>
        <p:spPr>
          <a:xfrm>
            <a:off x="793789" y="371230"/>
            <a:ext cx="8232979" cy="618118"/>
          </a:xfrm>
          <a:prstGeom prst="rect">
            <a:avLst/>
          </a:prstGeom>
          <a:noFill/>
        </p:spPr>
        <p:txBody>
          <a:bodyPr wrap="square">
            <a:spAutoFit/>
          </a:bodyPr>
          <a:lstStyle/>
          <a:p>
            <a:pPr marL="0" indent="0" algn="l">
              <a:lnSpc>
                <a:spcPts val="4050"/>
              </a:lnSpc>
              <a:buNone/>
            </a:pPr>
            <a:r>
              <a:rPr lang="en-US" sz="3600" b="1" dirty="0">
                <a:solidFill>
                  <a:srgbClr val="152D47"/>
                </a:solidFill>
                <a:latin typeface="Crimson Pro Semi Bold" pitchFamily="34" charset="0"/>
                <a:ea typeface="Crimson Pro Semi Bold" pitchFamily="34" charset="-122"/>
                <a:cs typeface="Crimson Pro Semi Bold" pitchFamily="34" charset="-120"/>
              </a:rPr>
              <a:t>Model Performance And Metrics</a:t>
            </a:r>
            <a:endParaRPr lang="en-US" sz="3600" b="1" dirty="0"/>
          </a:p>
        </p:txBody>
      </p:sp>
    </p:spTree>
    <p:extLst>
      <p:ext uri="{BB962C8B-B14F-4D97-AF65-F5344CB8AC3E}">
        <p14:creationId xmlns:p14="http://schemas.microsoft.com/office/powerpoint/2010/main" val="1198138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9BE2E18-F038-9E47-EB80-488E605EDE77}"/>
              </a:ext>
            </a:extLst>
          </p:cNvPr>
          <p:cNvGraphicFramePr/>
          <p:nvPr>
            <p:extLst>
              <p:ext uri="{D42A27DB-BD31-4B8C-83A1-F6EECF244321}">
                <p14:modId xmlns:p14="http://schemas.microsoft.com/office/powerpoint/2010/main" val="3709147571"/>
              </p:ext>
            </p:extLst>
          </p:nvPr>
        </p:nvGraphicFramePr>
        <p:xfrm>
          <a:off x="2438400" y="863600"/>
          <a:ext cx="9753600" cy="6502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89345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0E8379-8CB2-FA01-6ED2-E332F8659CF2}"/>
              </a:ext>
            </a:extLst>
          </p:cNvPr>
          <p:cNvSpPr txBox="1"/>
          <p:nvPr/>
        </p:nvSpPr>
        <p:spPr>
          <a:xfrm>
            <a:off x="422031" y="348428"/>
            <a:ext cx="7315200" cy="618118"/>
          </a:xfrm>
          <a:prstGeom prst="rect">
            <a:avLst/>
          </a:prstGeom>
          <a:noFill/>
        </p:spPr>
        <p:txBody>
          <a:bodyPr wrap="square">
            <a:spAutoFit/>
          </a:bodyPr>
          <a:lstStyle/>
          <a:p>
            <a:pPr marL="0" indent="0" algn="l">
              <a:lnSpc>
                <a:spcPts val="4050"/>
              </a:lnSpc>
              <a:buNone/>
            </a:pPr>
            <a:r>
              <a:rPr lang="en-US" sz="3600" dirty="0">
                <a:solidFill>
                  <a:srgbClr val="152D47"/>
                </a:solidFill>
                <a:latin typeface="Crimson Pro Semi Bold" pitchFamily="34" charset="0"/>
                <a:ea typeface="Crimson Pro Semi Bold" pitchFamily="34" charset="-122"/>
                <a:cs typeface="Crimson Pro Semi Bold" pitchFamily="34" charset="-120"/>
              </a:rPr>
              <a:t>Model Performance and Insights</a:t>
            </a:r>
            <a:endParaRPr lang="en-US" sz="3600" dirty="0"/>
          </a:p>
        </p:txBody>
      </p:sp>
      <p:pic>
        <p:nvPicPr>
          <p:cNvPr id="4" name="Image 0" descr="preencoded.png">
            <a:extLst>
              <a:ext uri="{FF2B5EF4-FFF2-40B4-BE49-F238E27FC236}">
                <a16:creationId xmlns:a16="http://schemas.microsoft.com/office/drawing/2014/main" id="{5B9EB8BB-06E1-E862-A61B-C8121BA5A037}"/>
              </a:ext>
            </a:extLst>
          </p:cNvPr>
          <p:cNvPicPr>
            <a:picLocks noChangeAspect="1"/>
          </p:cNvPicPr>
          <p:nvPr/>
        </p:nvPicPr>
        <p:blipFill>
          <a:blip r:embed="rId2"/>
          <a:stretch>
            <a:fillRect/>
          </a:stretch>
        </p:blipFill>
        <p:spPr>
          <a:xfrm>
            <a:off x="676559" y="3516923"/>
            <a:ext cx="6131117" cy="4162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65587DA-2BCD-3114-6C11-6DDFD2F808F0}"/>
              </a:ext>
            </a:extLst>
          </p:cNvPr>
          <p:cNvPicPr>
            <a:picLocks noChangeAspect="1"/>
          </p:cNvPicPr>
          <p:nvPr/>
        </p:nvPicPr>
        <p:blipFill>
          <a:blip r:embed="rId3"/>
          <a:stretch>
            <a:fillRect/>
          </a:stretch>
        </p:blipFill>
        <p:spPr>
          <a:xfrm>
            <a:off x="676559" y="1054688"/>
            <a:ext cx="9358171" cy="2270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D362E81-F8E3-0749-4142-0CC1AB387F5C}"/>
              </a:ext>
            </a:extLst>
          </p:cNvPr>
          <p:cNvPicPr>
            <a:picLocks noChangeAspect="1"/>
          </p:cNvPicPr>
          <p:nvPr/>
        </p:nvPicPr>
        <p:blipFill>
          <a:blip r:embed="rId4"/>
          <a:stretch>
            <a:fillRect/>
          </a:stretch>
        </p:blipFill>
        <p:spPr>
          <a:xfrm>
            <a:off x="7081695" y="3516923"/>
            <a:ext cx="5673013" cy="4162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1122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8168" y="750117"/>
            <a:ext cx="7129224" cy="516255"/>
          </a:xfrm>
          <a:prstGeom prst="rect">
            <a:avLst/>
          </a:prstGeom>
          <a:noFill/>
          <a:ln/>
        </p:spPr>
        <p:txBody>
          <a:bodyPr wrap="none" lIns="0" tIns="0" rIns="0" bIns="0" rtlCol="0" anchor="t"/>
          <a:lstStyle/>
          <a:p>
            <a:pPr marL="0" indent="0" algn="l">
              <a:lnSpc>
                <a:spcPts val="4050"/>
              </a:lnSpc>
              <a:buNone/>
            </a:pPr>
            <a:r>
              <a:rPr lang="en-US" sz="3600" dirty="0">
                <a:solidFill>
                  <a:srgbClr val="152D47"/>
                </a:solidFill>
                <a:latin typeface="Crimson Pro Semi Bold" pitchFamily="34" charset="0"/>
                <a:ea typeface="Crimson Pro Semi Bold" pitchFamily="34" charset="-122"/>
                <a:cs typeface="Crimson Pro Semi Bold" pitchFamily="34" charset="-120"/>
              </a:rPr>
              <a:t>Model Performance and Business Insights</a:t>
            </a:r>
            <a:endParaRPr lang="en-US" sz="3600" dirty="0"/>
          </a:p>
        </p:txBody>
      </p:sp>
      <p:sp>
        <p:nvSpPr>
          <p:cNvPr id="4" name="Shape 1"/>
          <p:cNvSpPr/>
          <p:nvPr/>
        </p:nvSpPr>
        <p:spPr>
          <a:xfrm>
            <a:off x="578168" y="1866570"/>
            <a:ext cx="2245638" cy="951786"/>
          </a:xfrm>
          <a:prstGeom prst="roundRect">
            <a:avLst>
              <a:gd name="adj" fmla="val 2604"/>
            </a:avLst>
          </a:prstGeom>
          <a:solidFill>
            <a:srgbClr val="F2EEEE"/>
          </a:solidFill>
          <a:ln/>
        </p:spPr>
      </p:sp>
      <p:pic>
        <p:nvPicPr>
          <p:cNvPr id="5" name="Image 1" descr="preencoded.png"/>
          <p:cNvPicPr>
            <a:picLocks noChangeAspect="1"/>
          </p:cNvPicPr>
          <p:nvPr/>
        </p:nvPicPr>
        <p:blipFill>
          <a:blip r:embed="rId3"/>
          <a:stretch>
            <a:fillRect/>
          </a:stretch>
        </p:blipFill>
        <p:spPr>
          <a:xfrm>
            <a:off x="1468695" y="2210719"/>
            <a:ext cx="232291" cy="290393"/>
          </a:xfrm>
          <a:prstGeom prst="rect">
            <a:avLst/>
          </a:prstGeom>
        </p:spPr>
      </p:pic>
      <p:sp>
        <p:nvSpPr>
          <p:cNvPr id="6" name="Text 2"/>
          <p:cNvSpPr/>
          <p:nvPr/>
        </p:nvSpPr>
        <p:spPr>
          <a:xfrm>
            <a:off x="2988945" y="2031710"/>
            <a:ext cx="2451854" cy="258128"/>
          </a:xfrm>
          <a:prstGeom prst="rect">
            <a:avLst/>
          </a:prstGeom>
          <a:noFill/>
          <a:ln/>
        </p:spPr>
        <p:txBody>
          <a:bodyPr wrap="none" lIns="0" tIns="0" rIns="0" bIns="0" rtlCol="0" anchor="t"/>
          <a:lstStyle/>
          <a:p>
            <a:pPr marL="0" indent="0" algn="l">
              <a:lnSpc>
                <a:spcPts val="2000"/>
              </a:lnSpc>
              <a:buNone/>
            </a:pPr>
            <a:r>
              <a:rPr lang="en-US" sz="1600" dirty="0">
                <a:solidFill>
                  <a:srgbClr val="4C4C4D"/>
                </a:solidFill>
                <a:latin typeface="Crimson Pro Semi Bold" pitchFamily="34" charset="0"/>
                <a:ea typeface="Crimson Pro Semi Bold" pitchFamily="34" charset="-122"/>
                <a:cs typeface="Crimson Pro Semi Bold" pitchFamily="34" charset="-120"/>
              </a:rPr>
              <a:t>XGBoost Model Performance</a:t>
            </a:r>
            <a:endParaRPr lang="en-US" sz="1600" dirty="0"/>
          </a:p>
        </p:txBody>
      </p:sp>
      <p:sp>
        <p:nvSpPr>
          <p:cNvPr id="7" name="Text 3"/>
          <p:cNvSpPr/>
          <p:nvPr/>
        </p:nvSpPr>
        <p:spPr>
          <a:xfrm>
            <a:off x="2988945" y="2388898"/>
            <a:ext cx="3894177" cy="264319"/>
          </a:xfrm>
          <a:prstGeom prst="rect">
            <a:avLst/>
          </a:prstGeom>
          <a:noFill/>
          <a:ln/>
        </p:spPr>
        <p:txBody>
          <a:bodyPr wrap="none" lIns="0" tIns="0" rIns="0" bIns="0" rtlCol="0" anchor="t"/>
          <a:lstStyle/>
          <a:p>
            <a:pPr marL="0" indent="0" algn="l">
              <a:lnSpc>
                <a:spcPts val="2050"/>
              </a:lnSpc>
              <a:buNone/>
            </a:pPr>
            <a:r>
              <a:rPr lang="en-US" sz="1300" dirty="0">
                <a:solidFill>
                  <a:srgbClr val="4C4C4D"/>
                </a:solidFill>
                <a:latin typeface="Heebo" pitchFamily="34" charset="0"/>
                <a:ea typeface="Heebo" pitchFamily="34" charset="-122"/>
                <a:cs typeface="Heebo" pitchFamily="34" charset="-120"/>
              </a:rPr>
              <a:t>80% accuracy with 75% recall for identifying churners</a:t>
            </a:r>
            <a:endParaRPr lang="en-US" sz="1300" dirty="0"/>
          </a:p>
        </p:txBody>
      </p:sp>
      <p:sp>
        <p:nvSpPr>
          <p:cNvPr id="8" name="Shape 4"/>
          <p:cNvSpPr/>
          <p:nvPr/>
        </p:nvSpPr>
        <p:spPr>
          <a:xfrm>
            <a:off x="2906316" y="2808831"/>
            <a:ext cx="11063407" cy="11430"/>
          </a:xfrm>
          <a:prstGeom prst="roundRect">
            <a:avLst>
              <a:gd name="adj" fmla="val 216818"/>
            </a:avLst>
          </a:prstGeom>
          <a:solidFill>
            <a:srgbClr val="D8D4D4"/>
          </a:solidFill>
          <a:ln/>
        </p:spPr>
      </p:sp>
      <p:sp>
        <p:nvSpPr>
          <p:cNvPr id="9" name="Shape 5"/>
          <p:cNvSpPr/>
          <p:nvPr/>
        </p:nvSpPr>
        <p:spPr>
          <a:xfrm>
            <a:off x="578168" y="2900866"/>
            <a:ext cx="4491276" cy="951786"/>
          </a:xfrm>
          <a:prstGeom prst="roundRect">
            <a:avLst>
              <a:gd name="adj" fmla="val 2604"/>
            </a:avLst>
          </a:prstGeom>
          <a:solidFill>
            <a:srgbClr val="F2EEEE"/>
          </a:solidFill>
          <a:ln/>
        </p:spPr>
      </p:sp>
      <p:pic>
        <p:nvPicPr>
          <p:cNvPr id="10" name="Image 2" descr="preencoded.png"/>
          <p:cNvPicPr>
            <a:picLocks noChangeAspect="1"/>
          </p:cNvPicPr>
          <p:nvPr/>
        </p:nvPicPr>
        <p:blipFill>
          <a:blip r:embed="rId4"/>
          <a:stretch>
            <a:fillRect/>
          </a:stretch>
        </p:blipFill>
        <p:spPr>
          <a:xfrm>
            <a:off x="2707600" y="3231503"/>
            <a:ext cx="232291" cy="290393"/>
          </a:xfrm>
          <a:prstGeom prst="rect">
            <a:avLst/>
          </a:prstGeom>
        </p:spPr>
      </p:pic>
      <p:sp>
        <p:nvSpPr>
          <p:cNvPr id="11" name="Text 6"/>
          <p:cNvSpPr/>
          <p:nvPr/>
        </p:nvSpPr>
        <p:spPr>
          <a:xfrm>
            <a:off x="5234583" y="3066006"/>
            <a:ext cx="2065139" cy="258128"/>
          </a:xfrm>
          <a:prstGeom prst="rect">
            <a:avLst/>
          </a:prstGeom>
          <a:noFill/>
          <a:ln/>
        </p:spPr>
        <p:txBody>
          <a:bodyPr wrap="none" lIns="0" tIns="0" rIns="0" bIns="0" rtlCol="0" anchor="t"/>
          <a:lstStyle/>
          <a:p>
            <a:pPr marL="0" indent="0" algn="l">
              <a:lnSpc>
                <a:spcPts val="2000"/>
              </a:lnSpc>
              <a:buNone/>
            </a:pPr>
            <a:r>
              <a:rPr lang="en-US" sz="1600" dirty="0">
                <a:solidFill>
                  <a:srgbClr val="4C4C4D"/>
                </a:solidFill>
                <a:latin typeface="Crimson Pro Semi Bold" pitchFamily="34" charset="0"/>
                <a:ea typeface="Crimson Pro Semi Bold" pitchFamily="34" charset="-122"/>
                <a:cs typeface="Crimson Pro Semi Bold" pitchFamily="34" charset="-120"/>
              </a:rPr>
              <a:t>Key Churn Factors</a:t>
            </a:r>
            <a:endParaRPr lang="en-US" sz="1600" dirty="0"/>
          </a:p>
        </p:txBody>
      </p:sp>
      <p:sp>
        <p:nvSpPr>
          <p:cNvPr id="12" name="Text 7"/>
          <p:cNvSpPr/>
          <p:nvPr/>
        </p:nvSpPr>
        <p:spPr>
          <a:xfrm>
            <a:off x="5234583" y="3423194"/>
            <a:ext cx="4147542" cy="264319"/>
          </a:xfrm>
          <a:prstGeom prst="rect">
            <a:avLst/>
          </a:prstGeom>
          <a:noFill/>
          <a:ln/>
        </p:spPr>
        <p:txBody>
          <a:bodyPr wrap="none" lIns="0" tIns="0" rIns="0" bIns="0" rtlCol="0" anchor="t"/>
          <a:lstStyle/>
          <a:p>
            <a:pPr marL="0" indent="0" algn="l">
              <a:lnSpc>
                <a:spcPts val="2050"/>
              </a:lnSpc>
              <a:buNone/>
            </a:pPr>
            <a:r>
              <a:rPr lang="en-US" sz="1300" dirty="0">
                <a:solidFill>
                  <a:srgbClr val="4C4C4D"/>
                </a:solidFill>
                <a:latin typeface="Heebo" pitchFamily="34" charset="0"/>
                <a:ea typeface="Heebo" pitchFamily="34" charset="-122"/>
                <a:cs typeface="Heebo" pitchFamily="34" charset="-120"/>
              </a:rPr>
              <a:t>Age, geography, product engagement, and activity status</a:t>
            </a:r>
            <a:endParaRPr lang="en-US" sz="1300" dirty="0"/>
          </a:p>
        </p:txBody>
      </p:sp>
      <p:sp>
        <p:nvSpPr>
          <p:cNvPr id="13" name="Shape 8"/>
          <p:cNvSpPr/>
          <p:nvPr/>
        </p:nvSpPr>
        <p:spPr>
          <a:xfrm>
            <a:off x="5151953" y="3843127"/>
            <a:ext cx="8817769" cy="11430"/>
          </a:xfrm>
          <a:prstGeom prst="roundRect">
            <a:avLst>
              <a:gd name="adj" fmla="val 216818"/>
            </a:avLst>
          </a:prstGeom>
          <a:solidFill>
            <a:srgbClr val="D8D4D4"/>
          </a:solidFill>
          <a:ln/>
        </p:spPr>
      </p:sp>
      <p:sp>
        <p:nvSpPr>
          <p:cNvPr id="14" name="Shape 9"/>
          <p:cNvSpPr/>
          <p:nvPr/>
        </p:nvSpPr>
        <p:spPr>
          <a:xfrm>
            <a:off x="578168" y="3935162"/>
            <a:ext cx="6737033" cy="951786"/>
          </a:xfrm>
          <a:prstGeom prst="roundRect">
            <a:avLst>
              <a:gd name="adj" fmla="val 2604"/>
            </a:avLst>
          </a:prstGeom>
          <a:solidFill>
            <a:srgbClr val="F2EEEE"/>
          </a:solidFill>
          <a:ln/>
        </p:spPr>
      </p:sp>
      <p:pic>
        <p:nvPicPr>
          <p:cNvPr id="15" name="Image 3" descr="preencoded.png"/>
          <p:cNvPicPr>
            <a:picLocks noChangeAspect="1"/>
          </p:cNvPicPr>
          <p:nvPr/>
        </p:nvPicPr>
        <p:blipFill>
          <a:blip r:embed="rId5"/>
          <a:stretch>
            <a:fillRect/>
          </a:stretch>
        </p:blipFill>
        <p:spPr>
          <a:xfrm>
            <a:off x="3830479" y="4265799"/>
            <a:ext cx="232291" cy="290393"/>
          </a:xfrm>
          <a:prstGeom prst="rect">
            <a:avLst/>
          </a:prstGeom>
        </p:spPr>
      </p:pic>
      <p:sp>
        <p:nvSpPr>
          <p:cNvPr id="16" name="Text 10"/>
          <p:cNvSpPr/>
          <p:nvPr/>
        </p:nvSpPr>
        <p:spPr>
          <a:xfrm>
            <a:off x="7480340" y="4100302"/>
            <a:ext cx="2162770" cy="258128"/>
          </a:xfrm>
          <a:prstGeom prst="rect">
            <a:avLst/>
          </a:prstGeom>
          <a:noFill/>
          <a:ln/>
        </p:spPr>
        <p:txBody>
          <a:bodyPr wrap="none" lIns="0" tIns="0" rIns="0" bIns="0" rtlCol="0" anchor="t"/>
          <a:lstStyle/>
          <a:p>
            <a:pPr marL="0" indent="0" algn="l">
              <a:lnSpc>
                <a:spcPts val="2000"/>
              </a:lnSpc>
              <a:buNone/>
            </a:pPr>
            <a:r>
              <a:rPr lang="en-US" sz="1600" dirty="0">
                <a:solidFill>
                  <a:srgbClr val="4C4C4D"/>
                </a:solidFill>
                <a:latin typeface="Crimson Pro Semi Bold" pitchFamily="34" charset="0"/>
                <a:ea typeface="Crimson Pro Semi Bold" pitchFamily="34" charset="-122"/>
                <a:cs typeface="Crimson Pro Semi Bold" pitchFamily="34" charset="-120"/>
              </a:rPr>
              <a:t>Recommended Strategies</a:t>
            </a:r>
            <a:endParaRPr lang="en-US" sz="1600" dirty="0"/>
          </a:p>
        </p:txBody>
      </p:sp>
      <p:sp>
        <p:nvSpPr>
          <p:cNvPr id="17" name="Text 11"/>
          <p:cNvSpPr/>
          <p:nvPr/>
        </p:nvSpPr>
        <p:spPr>
          <a:xfrm>
            <a:off x="7480340" y="4457490"/>
            <a:ext cx="4254222" cy="264319"/>
          </a:xfrm>
          <a:prstGeom prst="rect">
            <a:avLst/>
          </a:prstGeom>
          <a:noFill/>
          <a:ln/>
        </p:spPr>
        <p:txBody>
          <a:bodyPr wrap="none" lIns="0" tIns="0" rIns="0" bIns="0" rtlCol="0" anchor="t"/>
          <a:lstStyle/>
          <a:p>
            <a:pPr marL="0" indent="0" algn="l">
              <a:lnSpc>
                <a:spcPts val="2050"/>
              </a:lnSpc>
              <a:buNone/>
            </a:pPr>
            <a:r>
              <a:rPr lang="en-US" sz="1300" dirty="0">
                <a:solidFill>
                  <a:srgbClr val="4C4C4D"/>
                </a:solidFill>
                <a:latin typeface="Heebo" pitchFamily="34" charset="0"/>
                <a:ea typeface="Heebo" pitchFamily="34" charset="-122"/>
                <a:cs typeface="Heebo" pitchFamily="34" charset="-120"/>
              </a:rPr>
              <a:t>Age-based segmentation and targeted retention programs</a:t>
            </a:r>
            <a:endParaRPr lang="en-US" sz="1300" dirty="0"/>
          </a:p>
        </p:txBody>
      </p:sp>
      <p:sp>
        <p:nvSpPr>
          <p:cNvPr id="18" name="Text 12"/>
          <p:cNvSpPr/>
          <p:nvPr/>
        </p:nvSpPr>
        <p:spPr>
          <a:xfrm>
            <a:off x="495657" y="5537093"/>
            <a:ext cx="13474065" cy="1321594"/>
          </a:xfrm>
          <a:prstGeom prst="rect">
            <a:avLst/>
          </a:prstGeom>
          <a:noFill/>
          <a:ln/>
        </p:spPr>
        <p:txBody>
          <a:bodyPr wrap="square" lIns="0" tIns="0" rIns="0" bIns="0" rtlCol="0" anchor="t"/>
          <a:lstStyle/>
          <a:p>
            <a:pPr marL="0" indent="0" algn="l">
              <a:lnSpc>
                <a:spcPts val="2050"/>
              </a:lnSpc>
              <a:buNone/>
            </a:pPr>
            <a:r>
              <a:rPr lang="en-US" sz="1300" dirty="0">
                <a:solidFill>
                  <a:srgbClr val="4C4C4D"/>
                </a:solidFill>
                <a:latin typeface="Heebo" pitchFamily="34" charset="0"/>
                <a:ea typeface="Heebo" pitchFamily="34" charset="-122"/>
                <a:cs typeface="Heebo" pitchFamily="34" charset="-120"/>
              </a:rPr>
              <a:t>The final </a:t>
            </a:r>
            <a:r>
              <a:rPr lang="en-US" sz="1300" b="1" dirty="0">
                <a:solidFill>
                  <a:srgbClr val="4C4C4D"/>
                </a:solidFill>
                <a:latin typeface="Heebo" pitchFamily="34" charset="0"/>
                <a:ea typeface="Heebo" pitchFamily="34" charset="-122"/>
                <a:cs typeface="Heebo" pitchFamily="34" charset="-120"/>
              </a:rPr>
              <a:t>XGBoost model </a:t>
            </a:r>
            <a:r>
              <a:rPr lang="en-US" sz="1300" dirty="0">
                <a:solidFill>
                  <a:srgbClr val="4C4C4D"/>
                </a:solidFill>
                <a:latin typeface="Heebo" pitchFamily="34" charset="0"/>
                <a:ea typeface="Heebo" pitchFamily="34" charset="-122"/>
                <a:cs typeface="Heebo" pitchFamily="34" charset="-120"/>
              </a:rPr>
              <a:t>achieved </a:t>
            </a:r>
            <a:r>
              <a:rPr lang="en-US" sz="1300" b="1" dirty="0">
                <a:solidFill>
                  <a:srgbClr val="4C4C4D"/>
                </a:solidFill>
                <a:latin typeface="Heebo" pitchFamily="34" charset="0"/>
                <a:ea typeface="Heebo" pitchFamily="34" charset="-122"/>
                <a:cs typeface="Heebo" pitchFamily="34" charset="-120"/>
              </a:rPr>
              <a:t>80% accuracy </a:t>
            </a:r>
            <a:r>
              <a:rPr lang="en-US" sz="1300" dirty="0">
                <a:solidFill>
                  <a:srgbClr val="4C4C4D"/>
                </a:solidFill>
                <a:latin typeface="Heebo" pitchFamily="34" charset="0"/>
                <a:ea typeface="Heebo" pitchFamily="34" charset="-122"/>
                <a:cs typeface="Heebo" pitchFamily="34" charset="-120"/>
              </a:rPr>
              <a:t>with </a:t>
            </a:r>
            <a:r>
              <a:rPr lang="en-US" sz="1300" b="1" dirty="0">
                <a:solidFill>
                  <a:srgbClr val="4C4C4D"/>
                </a:solidFill>
                <a:latin typeface="Heebo" pitchFamily="34" charset="0"/>
                <a:ea typeface="Heebo" pitchFamily="34" charset="-122"/>
                <a:cs typeface="Heebo" pitchFamily="34" charset="-120"/>
              </a:rPr>
              <a:t>79% recall </a:t>
            </a:r>
            <a:r>
              <a:rPr lang="en-US" sz="1300" dirty="0">
                <a:solidFill>
                  <a:srgbClr val="4C4C4D"/>
                </a:solidFill>
                <a:latin typeface="Heebo" pitchFamily="34" charset="0"/>
                <a:ea typeface="Heebo" pitchFamily="34" charset="-122"/>
                <a:cs typeface="Heebo" pitchFamily="34" charset="-120"/>
              </a:rPr>
              <a:t>for identifying customers likely to churn. The model showed strong </a:t>
            </a:r>
            <a:r>
              <a:rPr lang="en-US" sz="1300" b="1" dirty="0">
                <a:solidFill>
                  <a:srgbClr val="4C4C4D"/>
                </a:solidFill>
                <a:latin typeface="Heebo" pitchFamily="34" charset="0"/>
                <a:ea typeface="Heebo" pitchFamily="34" charset="-122"/>
                <a:cs typeface="Heebo" pitchFamily="34" charset="-120"/>
              </a:rPr>
              <a:t>ROC AUC </a:t>
            </a:r>
            <a:r>
              <a:rPr lang="en-US" sz="1300" dirty="0">
                <a:solidFill>
                  <a:srgbClr val="4C4C4D"/>
                </a:solidFill>
                <a:latin typeface="Heebo" pitchFamily="34" charset="0"/>
                <a:ea typeface="Heebo" pitchFamily="34" charset="-122"/>
                <a:cs typeface="Heebo" pitchFamily="34" charset="-120"/>
              </a:rPr>
              <a:t>performance (</a:t>
            </a:r>
            <a:r>
              <a:rPr lang="en-US" sz="1300" b="1" dirty="0">
                <a:solidFill>
                  <a:srgbClr val="4C4C4D"/>
                </a:solidFill>
                <a:latin typeface="Heebo" pitchFamily="34" charset="0"/>
                <a:ea typeface="Heebo" pitchFamily="34" charset="-122"/>
                <a:cs typeface="Heebo" pitchFamily="34" charset="-120"/>
              </a:rPr>
              <a:t>0.86</a:t>
            </a:r>
            <a:r>
              <a:rPr lang="en-US" sz="1300" dirty="0">
                <a:solidFill>
                  <a:srgbClr val="4C4C4D"/>
                </a:solidFill>
                <a:latin typeface="Heebo" pitchFamily="34" charset="0"/>
                <a:ea typeface="Heebo" pitchFamily="34" charset="-122"/>
                <a:cs typeface="Heebo" pitchFamily="34" charset="-120"/>
              </a:rPr>
              <a:t>), indicating good discriminative ability between churners and non-churners. Key business insights from the analysis include: </a:t>
            </a:r>
          </a:p>
          <a:p>
            <a:pPr marL="342900" indent="-342900" algn="l">
              <a:lnSpc>
                <a:spcPts val="2050"/>
              </a:lnSpc>
              <a:buAutoNum type="arabicParenR"/>
            </a:pPr>
            <a:r>
              <a:rPr lang="en-US" sz="1300" dirty="0">
                <a:solidFill>
                  <a:srgbClr val="4C4C4D"/>
                </a:solidFill>
                <a:latin typeface="Heebo" pitchFamily="34" charset="0"/>
                <a:ea typeface="Heebo" pitchFamily="34" charset="-122"/>
                <a:cs typeface="Heebo" pitchFamily="34" charset="-120"/>
              </a:rPr>
              <a:t>Focus retention efforts on older customers, particularly in Germany</a:t>
            </a:r>
          </a:p>
          <a:p>
            <a:pPr marL="342900" indent="-342900" algn="l">
              <a:lnSpc>
                <a:spcPts val="2050"/>
              </a:lnSpc>
              <a:buAutoNum type="arabicParenR"/>
            </a:pPr>
            <a:r>
              <a:rPr lang="en-US" sz="1300" dirty="0">
                <a:solidFill>
                  <a:srgbClr val="4C4C4D"/>
                </a:solidFill>
                <a:latin typeface="Heebo" pitchFamily="34" charset="0"/>
                <a:ea typeface="Heebo" pitchFamily="34" charset="-122"/>
                <a:cs typeface="Heebo" pitchFamily="34" charset="-120"/>
              </a:rPr>
              <a:t>Develop targeted programs for female customers who show higher churn rates</a:t>
            </a:r>
          </a:p>
          <a:p>
            <a:pPr marL="342900" indent="-342900" algn="l">
              <a:lnSpc>
                <a:spcPts val="2050"/>
              </a:lnSpc>
              <a:buAutoNum type="arabicParenR"/>
            </a:pPr>
            <a:r>
              <a:rPr lang="en-US" sz="1300" dirty="0">
                <a:solidFill>
                  <a:srgbClr val="4C4C4D"/>
                </a:solidFill>
                <a:latin typeface="Heebo" pitchFamily="34" charset="0"/>
                <a:ea typeface="Heebo" pitchFamily="34" charset="-122"/>
                <a:cs typeface="Heebo" pitchFamily="34" charset="-120"/>
              </a:rPr>
              <a:t>Encourage multi-product adoption to increase customer "stickiness",</a:t>
            </a:r>
          </a:p>
          <a:p>
            <a:pPr marL="342900" indent="-342900" algn="l">
              <a:lnSpc>
                <a:spcPts val="2050"/>
              </a:lnSpc>
              <a:buAutoNum type="arabicParenR"/>
            </a:pPr>
            <a:r>
              <a:rPr lang="en-US" sz="1300" dirty="0">
                <a:solidFill>
                  <a:srgbClr val="4C4C4D"/>
                </a:solidFill>
                <a:latin typeface="Heebo" pitchFamily="34" charset="0"/>
                <a:ea typeface="Heebo" pitchFamily="34" charset="-122"/>
                <a:cs typeface="Heebo" pitchFamily="34" charset="-120"/>
              </a:rPr>
              <a:t>Implement strategies to increase activity levels among dormant accounts,</a:t>
            </a:r>
          </a:p>
          <a:p>
            <a:pPr marL="342900" indent="-342900" algn="l">
              <a:lnSpc>
                <a:spcPts val="2050"/>
              </a:lnSpc>
              <a:buAutoNum type="arabicParenR"/>
            </a:pPr>
            <a:r>
              <a:rPr lang="en-US" sz="1300" dirty="0">
                <a:solidFill>
                  <a:srgbClr val="4C4C4D"/>
                </a:solidFill>
                <a:latin typeface="Heebo" pitchFamily="34" charset="0"/>
                <a:ea typeface="Heebo" pitchFamily="34" charset="-122"/>
                <a:cs typeface="Heebo" pitchFamily="34" charset="-120"/>
              </a:rPr>
              <a:t>Consider special attention to customers with lower credit scores or zero balances. </a:t>
            </a:r>
            <a:endParaRPr lang="en-US" sz="1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48045" y="800457"/>
            <a:ext cx="13145810" cy="489347"/>
          </a:xfrm>
          <a:prstGeom prst="rect">
            <a:avLst/>
          </a:prstGeom>
          <a:noFill/>
          <a:ln/>
        </p:spPr>
        <p:txBody>
          <a:bodyPr wrap="none" lIns="0" tIns="0" rIns="0" bIns="0" rtlCol="0" anchor="t"/>
          <a:lstStyle/>
          <a:p>
            <a:pPr marL="0" indent="0" algn="l">
              <a:lnSpc>
                <a:spcPts val="3850"/>
              </a:lnSpc>
              <a:buNone/>
            </a:pPr>
            <a:r>
              <a:rPr lang="en-US" sz="3600" b="1" dirty="0">
                <a:solidFill>
                  <a:srgbClr val="333F70"/>
                </a:solidFill>
                <a:latin typeface="Unbounded Bold" pitchFamily="34" charset="0"/>
                <a:ea typeface="Unbounded Bold" pitchFamily="34" charset="-122"/>
                <a:cs typeface="Unbounded Bold" pitchFamily="34" charset="-120"/>
              </a:rPr>
              <a:t>Recommendations for Improving Customer Retention</a:t>
            </a:r>
            <a:endParaRPr lang="en-US" sz="3600" dirty="0"/>
          </a:p>
        </p:txBody>
      </p:sp>
      <p:sp>
        <p:nvSpPr>
          <p:cNvPr id="3" name="Shape 1"/>
          <p:cNvSpPr/>
          <p:nvPr/>
        </p:nvSpPr>
        <p:spPr>
          <a:xfrm>
            <a:off x="548045" y="1602938"/>
            <a:ext cx="1353383" cy="1152763"/>
          </a:xfrm>
          <a:prstGeom prst="roundRect">
            <a:avLst>
              <a:gd name="adj" fmla="val 5705"/>
            </a:avLst>
          </a:prstGeom>
          <a:solidFill>
            <a:srgbClr val="D6F5EE"/>
          </a:solidFill>
          <a:ln w="7620">
            <a:solidFill>
              <a:srgbClr val="BCDBD4"/>
            </a:solidFill>
            <a:prstDash val="solid"/>
          </a:ln>
        </p:spPr>
      </p:sp>
      <p:pic>
        <p:nvPicPr>
          <p:cNvPr id="4" name="Image 0" descr="preencoded.png"/>
          <p:cNvPicPr>
            <a:picLocks noChangeAspect="1"/>
          </p:cNvPicPr>
          <p:nvPr/>
        </p:nvPicPr>
        <p:blipFill>
          <a:blip r:embed="rId3"/>
          <a:stretch>
            <a:fillRect/>
          </a:stretch>
        </p:blipFill>
        <p:spPr>
          <a:xfrm>
            <a:off x="1114663" y="2041684"/>
            <a:ext cx="220147" cy="275153"/>
          </a:xfrm>
          <a:prstGeom prst="rect">
            <a:avLst/>
          </a:prstGeom>
        </p:spPr>
      </p:pic>
      <p:sp>
        <p:nvSpPr>
          <p:cNvPr id="5" name="Text 2"/>
          <p:cNvSpPr/>
          <p:nvPr/>
        </p:nvSpPr>
        <p:spPr>
          <a:xfrm>
            <a:off x="2057995" y="1759506"/>
            <a:ext cx="2222063" cy="244673"/>
          </a:xfrm>
          <a:prstGeom prst="rect">
            <a:avLst/>
          </a:prstGeom>
          <a:noFill/>
          <a:ln/>
        </p:spPr>
        <p:txBody>
          <a:bodyPr wrap="none" lIns="0" tIns="0" rIns="0" bIns="0" rtlCol="0" anchor="t"/>
          <a:lstStyle/>
          <a:p>
            <a:pPr marL="0" indent="0" algn="l">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Regional Strategy</a:t>
            </a:r>
            <a:endParaRPr lang="en-US" sz="1500" dirty="0"/>
          </a:p>
        </p:txBody>
      </p:sp>
      <p:sp>
        <p:nvSpPr>
          <p:cNvPr id="6" name="Text 3"/>
          <p:cNvSpPr/>
          <p:nvPr/>
        </p:nvSpPr>
        <p:spPr>
          <a:xfrm>
            <a:off x="2057995" y="2098119"/>
            <a:ext cx="9454067" cy="501015"/>
          </a:xfrm>
          <a:prstGeom prst="rect">
            <a:avLst/>
          </a:prstGeom>
          <a:noFill/>
          <a:ln/>
        </p:spPr>
        <p:txBody>
          <a:bodyPr wrap="squar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Develop targeted retention programs for German customers, who show the highest churn rates. Investigate regional-specific issues affecting customer satisfaction.</a:t>
            </a:r>
            <a:endParaRPr lang="en-US" sz="1200" dirty="0"/>
          </a:p>
        </p:txBody>
      </p:sp>
      <p:sp>
        <p:nvSpPr>
          <p:cNvPr id="7" name="Shape 4"/>
          <p:cNvSpPr/>
          <p:nvPr/>
        </p:nvSpPr>
        <p:spPr>
          <a:xfrm>
            <a:off x="1979652" y="2746177"/>
            <a:ext cx="12024479" cy="11430"/>
          </a:xfrm>
          <a:prstGeom prst="roundRect">
            <a:avLst>
              <a:gd name="adj" fmla="val 575408"/>
            </a:avLst>
          </a:prstGeom>
          <a:solidFill>
            <a:srgbClr val="BCDBD4"/>
          </a:solidFill>
          <a:ln/>
        </p:spPr>
      </p:sp>
      <p:sp>
        <p:nvSpPr>
          <p:cNvPr id="8" name="Shape 5"/>
          <p:cNvSpPr/>
          <p:nvPr/>
        </p:nvSpPr>
        <p:spPr>
          <a:xfrm>
            <a:off x="548045" y="2833926"/>
            <a:ext cx="2706767" cy="1152763"/>
          </a:xfrm>
          <a:prstGeom prst="roundRect">
            <a:avLst>
              <a:gd name="adj" fmla="val 5705"/>
            </a:avLst>
          </a:prstGeom>
          <a:solidFill>
            <a:srgbClr val="D6F5EE"/>
          </a:solidFill>
          <a:ln w="7620">
            <a:solidFill>
              <a:srgbClr val="BCDBD4"/>
            </a:solidFill>
            <a:prstDash val="solid"/>
          </a:ln>
        </p:spPr>
      </p:sp>
      <p:pic>
        <p:nvPicPr>
          <p:cNvPr id="9" name="Image 1" descr="preencoded.png"/>
          <p:cNvPicPr>
            <a:picLocks noChangeAspect="1"/>
          </p:cNvPicPr>
          <p:nvPr/>
        </p:nvPicPr>
        <p:blipFill>
          <a:blip r:embed="rId4"/>
          <a:stretch>
            <a:fillRect/>
          </a:stretch>
        </p:blipFill>
        <p:spPr>
          <a:xfrm>
            <a:off x="1791295" y="3272671"/>
            <a:ext cx="220147" cy="275153"/>
          </a:xfrm>
          <a:prstGeom prst="rect">
            <a:avLst/>
          </a:prstGeom>
        </p:spPr>
      </p:pic>
      <p:sp>
        <p:nvSpPr>
          <p:cNvPr id="10" name="Text 6"/>
          <p:cNvSpPr/>
          <p:nvPr/>
        </p:nvSpPr>
        <p:spPr>
          <a:xfrm>
            <a:off x="3411379" y="2990493"/>
            <a:ext cx="3257907" cy="244673"/>
          </a:xfrm>
          <a:prstGeom prst="rect">
            <a:avLst/>
          </a:prstGeom>
          <a:noFill/>
          <a:ln/>
        </p:spPr>
        <p:txBody>
          <a:bodyPr wrap="none" lIns="0" tIns="0" rIns="0" bIns="0" rtlCol="0" anchor="t"/>
          <a:lstStyle/>
          <a:p>
            <a:pPr marL="0" indent="0" algn="l">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Gender-Specific Initiatives</a:t>
            </a:r>
            <a:endParaRPr lang="en-US" sz="1500" dirty="0"/>
          </a:p>
        </p:txBody>
      </p:sp>
      <p:sp>
        <p:nvSpPr>
          <p:cNvPr id="11" name="Text 7"/>
          <p:cNvSpPr/>
          <p:nvPr/>
        </p:nvSpPr>
        <p:spPr>
          <a:xfrm>
            <a:off x="3411380" y="3329107"/>
            <a:ext cx="8382036" cy="501015"/>
          </a:xfrm>
          <a:prstGeom prst="rect">
            <a:avLst/>
          </a:prstGeom>
          <a:noFill/>
          <a:ln/>
        </p:spPr>
        <p:txBody>
          <a:bodyPr wrap="squar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Create tailored services and communication strategies for female customers, who are more likely to churn. Conduct surveys to understand their specific needs.</a:t>
            </a:r>
            <a:endParaRPr lang="en-US" sz="1200" dirty="0"/>
          </a:p>
        </p:txBody>
      </p:sp>
      <p:sp>
        <p:nvSpPr>
          <p:cNvPr id="12" name="Shape 8"/>
          <p:cNvSpPr/>
          <p:nvPr/>
        </p:nvSpPr>
        <p:spPr>
          <a:xfrm>
            <a:off x="3333036" y="3977164"/>
            <a:ext cx="10671096" cy="11430"/>
          </a:xfrm>
          <a:prstGeom prst="roundRect">
            <a:avLst>
              <a:gd name="adj" fmla="val 575408"/>
            </a:avLst>
          </a:prstGeom>
          <a:solidFill>
            <a:srgbClr val="BCDBD4"/>
          </a:solidFill>
          <a:ln/>
        </p:spPr>
      </p:sp>
      <p:sp>
        <p:nvSpPr>
          <p:cNvPr id="13" name="Shape 9"/>
          <p:cNvSpPr/>
          <p:nvPr/>
        </p:nvSpPr>
        <p:spPr>
          <a:xfrm>
            <a:off x="548045" y="4064913"/>
            <a:ext cx="4060269" cy="902256"/>
          </a:xfrm>
          <a:prstGeom prst="roundRect">
            <a:avLst>
              <a:gd name="adj" fmla="val 7289"/>
            </a:avLst>
          </a:prstGeom>
          <a:solidFill>
            <a:srgbClr val="D6F5EE"/>
          </a:solidFill>
          <a:ln w="7620">
            <a:solidFill>
              <a:srgbClr val="BCDBD4"/>
            </a:solidFill>
            <a:prstDash val="solid"/>
          </a:ln>
        </p:spPr>
      </p:sp>
      <p:pic>
        <p:nvPicPr>
          <p:cNvPr id="14" name="Image 2" descr="preencoded.png"/>
          <p:cNvPicPr>
            <a:picLocks noChangeAspect="1"/>
          </p:cNvPicPr>
          <p:nvPr/>
        </p:nvPicPr>
        <p:blipFill>
          <a:blip r:embed="rId5"/>
          <a:stretch>
            <a:fillRect/>
          </a:stretch>
        </p:blipFill>
        <p:spPr>
          <a:xfrm>
            <a:off x="2468047" y="4378404"/>
            <a:ext cx="220147" cy="275153"/>
          </a:xfrm>
          <a:prstGeom prst="rect">
            <a:avLst/>
          </a:prstGeom>
        </p:spPr>
      </p:pic>
      <p:sp>
        <p:nvSpPr>
          <p:cNvPr id="15" name="Text 10"/>
          <p:cNvSpPr/>
          <p:nvPr/>
        </p:nvSpPr>
        <p:spPr>
          <a:xfrm>
            <a:off x="4764881" y="4221480"/>
            <a:ext cx="2777133" cy="244673"/>
          </a:xfrm>
          <a:prstGeom prst="rect">
            <a:avLst/>
          </a:prstGeom>
          <a:noFill/>
          <a:ln/>
        </p:spPr>
        <p:txBody>
          <a:bodyPr wrap="none" lIns="0" tIns="0" rIns="0" bIns="0" rtlCol="0" anchor="t"/>
          <a:lstStyle/>
          <a:p>
            <a:pPr marL="0" indent="0" algn="l">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Credit Card Promotion</a:t>
            </a:r>
            <a:endParaRPr lang="en-US" sz="1500" dirty="0"/>
          </a:p>
        </p:txBody>
      </p:sp>
      <p:sp>
        <p:nvSpPr>
          <p:cNvPr id="16" name="Text 11"/>
          <p:cNvSpPr/>
          <p:nvPr/>
        </p:nvSpPr>
        <p:spPr>
          <a:xfrm>
            <a:off x="4764881" y="4485324"/>
            <a:ext cx="6032073" cy="481845"/>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Encourage credit card adoption through targeted benefits and incentives, as non-cardholders </a:t>
            </a:r>
          </a:p>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show higher churn rates.</a:t>
            </a:r>
            <a:endParaRPr lang="en-US" sz="1200" dirty="0"/>
          </a:p>
        </p:txBody>
      </p:sp>
      <p:sp>
        <p:nvSpPr>
          <p:cNvPr id="18" name="Shape 13"/>
          <p:cNvSpPr/>
          <p:nvPr/>
        </p:nvSpPr>
        <p:spPr>
          <a:xfrm>
            <a:off x="548045" y="5045393"/>
            <a:ext cx="5413653" cy="1152763"/>
          </a:xfrm>
          <a:prstGeom prst="roundRect">
            <a:avLst>
              <a:gd name="adj" fmla="val 5705"/>
            </a:avLst>
          </a:prstGeom>
          <a:solidFill>
            <a:srgbClr val="D6F5EE"/>
          </a:solidFill>
          <a:ln w="7620">
            <a:solidFill>
              <a:srgbClr val="BCDBD4"/>
            </a:solidFill>
            <a:prstDash val="solid"/>
          </a:ln>
        </p:spPr>
      </p:sp>
      <p:pic>
        <p:nvPicPr>
          <p:cNvPr id="19" name="Image 3" descr="preencoded.png"/>
          <p:cNvPicPr>
            <a:picLocks noChangeAspect="1"/>
          </p:cNvPicPr>
          <p:nvPr/>
        </p:nvPicPr>
        <p:blipFill>
          <a:blip r:embed="rId6"/>
          <a:stretch>
            <a:fillRect/>
          </a:stretch>
        </p:blipFill>
        <p:spPr>
          <a:xfrm>
            <a:off x="3144798" y="5484138"/>
            <a:ext cx="220147" cy="275153"/>
          </a:xfrm>
          <a:prstGeom prst="rect">
            <a:avLst/>
          </a:prstGeom>
        </p:spPr>
      </p:pic>
      <p:sp>
        <p:nvSpPr>
          <p:cNvPr id="20" name="Text 14"/>
          <p:cNvSpPr/>
          <p:nvPr/>
        </p:nvSpPr>
        <p:spPr>
          <a:xfrm>
            <a:off x="6118265" y="5201960"/>
            <a:ext cx="2653784" cy="244673"/>
          </a:xfrm>
          <a:prstGeom prst="rect">
            <a:avLst/>
          </a:prstGeom>
          <a:noFill/>
          <a:ln/>
        </p:spPr>
        <p:txBody>
          <a:bodyPr wrap="none" lIns="0" tIns="0" rIns="0" bIns="0" rtlCol="0" anchor="t"/>
          <a:lstStyle/>
          <a:p>
            <a:pPr marL="0" indent="0" algn="l">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Product Optimization</a:t>
            </a:r>
            <a:endParaRPr lang="en-US" sz="1500" dirty="0"/>
          </a:p>
        </p:txBody>
      </p:sp>
      <p:sp>
        <p:nvSpPr>
          <p:cNvPr id="21" name="Text 15"/>
          <p:cNvSpPr/>
          <p:nvPr/>
        </p:nvSpPr>
        <p:spPr>
          <a:xfrm>
            <a:off x="6118265" y="5540573"/>
            <a:ext cx="6296473" cy="501015"/>
          </a:xfrm>
          <a:prstGeom prst="rect">
            <a:avLst/>
          </a:prstGeom>
          <a:noFill/>
          <a:ln/>
        </p:spPr>
        <p:txBody>
          <a:bodyPr wrap="squar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Limit product offerings to 1-2 per customer, as those with 3-4 products show significantly higher churn. Focus on product quality and relevance rather than quantity.</a:t>
            </a:r>
            <a:endParaRPr lang="en-US" sz="1200" dirty="0"/>
          </a:p>
        </p:txBody>
      </p:sp>
      <p:sp>
        <p:nvSpPr>
          <p:cNvPr id="22" name="Shape 16"/>
          <p:cNvSpPr/>
          <p:nvPr/>
        </p:nvSpPr>
        <p:spPr>
          <a:xfrm>
            <a:off x="6039922" y="6188631"/>
            <a:ext cx="7964210" cy="11430"/>
          </a:xfrm>
          <a:prstGeom prst="roundRect">
            <a:avLst>
              <a:gd name="adj" fmla="val 575408"/>
            </a:avLst>
          </a:prstGeom>
          <a:solidFill>
            <a:srgbClr val="BCDBD4"/>
          </a:solidFill>
          <a:ln/>
        </p:spPr>
      </p:sp>
      <p:sp>
        <p:nvSpPr>
          <p:cNvPr id="23" name="Shape 17"/>
          <p:cNvSpPr/>
          <p:nvPr/>
        </p:nvSpPr>
        <p:spPr>
          <a:xfrm>
            <a:off x="548045" y="6276380"/>
            <a:ext cx="6767155" cy="1152763"/>
          </a:xfrm>
          <a:prstGeom prst="roundRect">
            <a:avLst>
              <a:gd name="adj" fmla="val 5705"/>
            </a:avLst>
          </a:prstGeom>
          <a:solidFill>
            <a:srgbClr val="D6F5EE"/>
          </a:solidFill>
          <a:ln w="7620">
            <a:solidFill>
              <a:srgbClr val="BCDBD4"/>
            </a:solidFill>
            <a:prstDash val="solid"/>
          </a:ln>
        </p:spPr>
      </p:sp>
      <p:sp>
        <p:nvSpPr>
          <p:cNvPr id="24" name="Text 18"/>
          <p:cNvSpPr/>
          <p:nvPr/>
        </p:nvSpPr>
        <p:spPr>
          <a:xfrm>
            <a:off x="3821549" y="6715125"/>
            <a:ext cx="220147" cy="275153"/>
          </a:xfrm>
          <a:prstGeom prst="rect">
            <a:avLst/>
          </a:prstGeom>
          <a:noFill/>
          <a:ln/>
        </p:spPr>
        <p:txBody>
          <a:bodyPr wrap="none" lIns="0" tIns="0" rIns="0" bIns="0" rtlCol="0" anchor="t"/>
          <a:lstStyle/>
          <a:p>
            <a:pPr marL="0" indent="0" algn="ctr">
              <a:lnSpc>
                <a:spcPts val="2750"/>
              </a:lnSpc>
              <a:buNone/>
            </a:pPr>
            <a:r>
              <a:rPr lang="en-US" sz="1700" b="1" dirty="0">
                <a:solidFill>
                  <a:srgbClr val="333F70"/>
                </a:solidFill>
                <a:latin typeface="Unbounded Bold" pitchFamily="34" charset="0"/>
                <a:ea typeface="Unbounded Bold" pitchFamily="34" charset="-122"/>
                <a:cs typeface="Unbounded Bold" pitchFamily="34" charset="-120"/>
              </a:rPr>
              <a:t>5</a:t>
            </a:r>
            <a:endParaRPr lang="en-US" sz="1700" dirty="0"/>
          </a:p>
        </p:txBody>
      </p:sp>
      <p:sp>
        <p:nvSpPr>
          <p:cNvPr id="25" name="Text 19"/>
          <p:cNvSpPr/>
          <p:nvPr/>
        </p:nvSpPr>
        <p:spPr>
          <a:xfrm>
            <a:off x="7471767" y="6432947"/>
            <a:ext cx="2856905" cy="244673"/>
          </a:xfrm>
          <a:prstGeom prst="rect">
            <a:avLst/>
          </a:prstGeom>
          <a:noFill/>
          <a:ln/>
        </p:spPr>
        <p:txBody>
          <a:bodyPr wrap="none" lIns="0" tIns="0" rIns="0" bIns="0" rtlCol="0" anchor="t"/>
          <a:lstStyle/>
          <a:p>
            <a:pPr marL="0" indent="0" algn="l">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Engagement Programs</a:t>
            </a:r>
            <a:endParaRPr lang="en-US" sz="1500" dirty="0"/>
          </a:p>
        </p:txBody>
      </p:sp>
      <p:sp>
        <p:nvSpPr>
          <p:cNvPr id="26" name="Text 20"/>
          <p:cNvSpPr/>
          <p:nvPr/>
        </p:nvSpPr>
        <p:spPr>
          <a:xfrm>
            <a:off x="7471767" y="6771561"/>
            <a:ext cx="4157525" cy="501015"/>
          </a:xfrm>
          <a:prstGeom prst="rect">
            <a:avLst/>
          </a:prstGeom>
          <a:noFill/>
          <a:ln/>
        </p:spPr>
        <p:txBody>
          <a:bodyPr wrap="squar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Implement robust customer engagement initiatives to convert passive customers into active members, as inactive members are more likely to leave.</a:t>
            </a:r>
            <a:endParaRPr lang="en-US" sz="1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CF7CA-A036-E912-FA01-6F0F630E06A8}"/>
              </a:ext>
            </a:extLst>
          </p:cNvPr>
          <p:cNvSpPr/>
          <p:nvPr/>
        </p:nvSpPr>
        <p:spPr>
          <a:xfrm>
            <a:off x="5538112" y="3653135"/>
            <a:ext cx="355417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Thankyou </a:t>
            </a:r>
          </a:p>
        </p:txBody>
      </p:sp>
    </p:spTree>
    <p:extLst>
      <p:ext uri="{BB962C8B-B14F-4D97-AF65-F5344CB8AC3E}">
        <p14:creationId xmlns:p14="http://schemas.microsoft.com/office/powerpoint/2010/main" val="167686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541377" y="7320320"/>
            <a:ext cx="3867745" cy="483513"/>
          </a:xfrm>
          <a:prstGeom prst="rect">
            <a:avLst/>
          </a:prstGeom>
          <a:noFill/>
          <a:ln/>
        </p:spPr>
        <p:txBody>
          <a:bodyPr wrap="none" lIns="0" tIns="0" rIns="0" bIns="0" rtlCol="0" anchor="t"/>
          <a:lstStyle/>
          <a:p>
            <a:pPr marL="0" indent="0" algn="l">
              <a:lnSpc>
                <a:spcPts val="3800"/>
              </a:lnSpc>
              <a:buNone/>
            </a:pPr>
            <a:endParaRPr lang="en-US" sz="3000" dirty="0"/>
          </a:p>
        </p:txBody>
      </p:sp>
      <p:sp>
        <p:nvSpPr>
          <p:cNvPr id="5" name="TextBox 4">
            <a:extLst>
              <a:ext uri="{FF2B5EF4-FFF2-40B4-BE49-F238E27FC236}">
                <a16:creationId xmlns:a16="http://schemas.microsoft.com/office/drawing/2014/main" id="{F657A0BC-14C1-B14E-17D7-E1C9A9772D28}"/>
              </a:ext>
            </a:extLst>
          </p:cNvPr>
          <p:cNvSpPr txBox="1"/>
          <p:nvPr/>
        </p:nvSpPr>
        <p:spPr>
          <a:xfrm>
            <a:off x="541376" y="152872"/>
            <a:ext cx="9446685" cy="480131"/>
          </a:xfrm>
          <a:prstGeom prst="rect">
            <a:avLst/>
          </a:prstGeom>
          <a:noFill/>
        </p:spPr>
        <p:txBody>
          <a:bodyPr wrap="square">
            <a:spAutoFit/>
          </a:bodyPr>
          <a:lstStyle/>
          <a:p>
            <a:pPr marL="0" indent="0" algn="l">
              <a:lnSpc>
                <a:spcPts val="2750"/>
              </a:lnSpc>
              <a:buNone/>
            </a:pPr>
            <a:r>
              <a:rPr lang="en-US" sz="3600" b="1" dirty="0">
                <a:solidFill>
                  <a:srgbClr val="333F70"/>
                </a:solidFill>
                <a:latin typeface="Unbounded Bold" pitchFamily="34" charset="0"/>
                <a:ea typeface="Unbounded Bold" pitchFamily="34" charset="-122"/>
                <a:cs typeface="Unbounded Bold" pitchFamily="34" charset="-120"/>
              </a:rPr>
              <a:t>Categorical Distribution And Analysis</a:t>
            </a:r>
            <a:endParaRPr lang="en-US" sz="3600" dirty="0"/>
          </a:p>
        </p:txBody>
      </p:sp>
      <p:pic>
        <p:nvPicPr>
          <p:cNvPr id="6" name="Picture 5">
            <a:extLst>
              <a:ext uri="{FF2B5EF4-FFF2-40B4-BE49-F238E27FC236}">
                <a16:creationId xmlns:a16="http://schemas.microsoft.com/office/drawing/2014/main" id="{7CB83696-C88B-73F0-A056-59F731144A93}"/>
              </a:ext>
            </a:extLst>
          </p:cNvPr>
          <p:cNvPicPr>
            <a:picLocks noChangeAspect="1"/>
          </p:cNvPicPr>
          <p:nvPr/>
        </p:nvPicPr>
        <p:blipFill>
          <a:blip r:embed="rId3"/>
          <a:stretch>
            <a:fillRect/>
          </a:stretch>
        </p:blipFill>
        <p:spPr>
          <a:xfrm>
            <a:off x="886839" y="1092240"/>
            <a:ext cx="9218453" cy="5941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8AC15D-65CE-7844-5063-7EBBD6F85C78}"/>
              </a:ext>
            </a:extLst>
          </p:cNvPr>
          <p:cNvSpPr txBox="1"/>
          <p:nvPr/>
        </p:nvSpPr>
        <p:spPr>
          <a:xfrm>
            <a:off x="574431" y="698750"/>
            <a:ext cx="7315200" cy="483530"/>
          </a:xfrm>
          <a:prstGeom prst="rect">
            <a:avLst/>
          </a:prstGeom>
          <a:noFill/>
        </p:spPr>
        <p:txBody>
          <a:bodyPr wrap="square">
            <a:spAutoFit/>
          </a:bodyPr>
          <a:lstStyle/>
          <a:p>
            <a:pPr marL="0" indent="0" algn="l">
              <a:lnSpc>
                <a:spcPts val="2750"/>
              </a:lnSpc>
              <a:buNone/>
            </a:pPr>
            <a:r>
              <a:rPr lang="en-US" sz="3600" b="1" dirty="0">
                <a:solidFill>
                  <a:srgbClr val="333F70"/>
                </a:solidFill>
                <a:latin typeface="Unbounded Bold" pitchFamily="34" charset="0"/>
                <a:ea typeface="Unbounded Bold" pitchFamily="34" charset="-122"/>
                <a:cs typeface="Unbounded Bold" pitchFamily="34" charset="-120"/>
              </a:rPr>
              <a:t>Categorical Distribution And Analysis</a:t>
            </a:r>
            <a:endParaRPr lang="en-US" sz="3600" dirty="0"/>
          </a:p>
        </p:txBody>
      </p:sp>
      <p:sp>
        <p:nvSpPr>
          <p:cNvPr id="5" name="TextBox 4">
            <a:extLst>
              <a:ext uri="{FF2B5EF4-FFF2-40B4-BE49-F238E27FC236}">
                <a16:creationId xmlns:a16="http://schemas.microsoft.com/office/drawing/2014/main" id="{106AF14D-DA3B-C1A2-241F-9E88D02AF758}"/>
              </a:ext>
            </a:extLst>
          </p:cNvPr>
          <p:cNvSpPr txBox="1"/>
          <p:nvPr/>
        </p:nvSpPr>
        <p:spPr>
          <a:xfrm>
            <a:off x="574431" y="1840523"/>
            <a:ext cx="9730154" cy="1168077"/>
          </a:xfrm>
          <a:prstGeom prst="rect">
            <a:avLst/>
          </a:prstGeom>
          <a:noFill/>
        </p:spPr>
        <p:txBody>
          <a:bodyPr wrap="square">
            <a:spAutoFit/>
          </a:bodyPr>
          <a:lstStyle/>
          <a:p>
            <a:pPr marL="285750" indent="-285750" algn="l">
              <a:lnSpc>
                <a:spcPts val="2850"/>
              </a:lnSpc>
              <a:buFont typeface="Arial" panose="020B0604020202020204" pitchFamily="34" charset="0"/>
              <a:buChar char="•"/>
            </a:pPr>
            <a:r>
              <a:rPr lang="en-US" sz="1800" dirty="0">
                <a:solidFill>
                  <a:srgbClr val="333F70"/>
                </a:solidFill>
                <a:latin typeface="Open Sans" pitchFamily="34" charset="0"/>
                <a:ea typeface="Open Sans" pitchFamily="34" charset="-122"/>
                <a:cs typeface="Open Sans" pitchFamily="34" charset="-120"/>
              </a:rPr>
              <a:t>The percentage </a:t>
            </a:r>
            <a:r>
              <a:rPr lang="en-US" dirty="0">
                <a:solidFill>
                  <a:srgbClr val="333F70"/>
                </a:solidFill>
                <a:latin typeface="Open Sans" pitchFamily="34" charset="0"/>
                <a:ea typeface="Open Sans" pitchFamily="34" charset="-122"/>
                <a:cs typeface="Open Sans" pitchFamily="34" charset="-120"/>
              </a:rPr>
              <a:t>of</a:t>
            </a:r>
            <a:r>
              <a:rPr lang="en-US" sz="1800" dirty="0">
                <a:solidFill>
                  <a:srgbClr val="333F70"/>
                </a:solidFill>
                <a:latin typeface="Open Sans" pitchFamily="34" charset="0"/>
                <a:ea typeface="Open Sans" pitchFamily="34" charset="-122"/>
                <a:cs typeface="Open Sans" pitchFamily="34" charset="-120"/>
              </a:rPr>
              <a:t> male customers is more as compared to female customers in the dataset.</a:t>
            </a:r>
          </a:p>
          <a:p>
            <a:pPr marL="0" indent="0" algn="l">
              <a:lnSpc>
                <a:spcPts val="2850"/>
              </a:lnSpc>
              <a:buNone/>
            </a:pPr>
            <a:endParaRPr lang="en-US" sz="1800" dirty="0"/>
          </a:p>
        </p:txBody>
      </p:sp>
      <p:sp>
        <p:nvSpPr>
          <p:cNvPr id="7" name="TextBox 6">
            <a:extLst>
              <a:ext uri="{FF2B5EF4-FFF2-40B4-BE49-F238E27FC236}">
                <a16:creationId xmlns:a16="http://schemas.microsoft.com/office/drawing/2014/main" id="{314DD216-5EB1-8229-AD37-EB8C941D43B4}"/>
              </a:ext>
            </a:extLst>
          </p:cNvPr>
          <p:cNvSpPr txBox="1"/>
          <p:nvPr/>
        </p:nvSpPr>
        <p:spPr>
          <a:xfrm>
            <a:off x="580291" y="3714113"/>
            <a:ext cx="7315200" cy="801373"/>
          </a:xfrm>
          <a:prstGeom prst="rect">
            <a:avLst/>
          </a:prstGeom>
          <a:noFill/>
        </p:spPr>
        <p:txBody>
          <a:bodyPr wrap="square">
            <a:spAutoFit/>
          </a:bodyPr>
          <a:lstStyle/>
          <a:p>
            <a:pPr marL="285750" indent="-285750" algn="l">
              <a:lnSpc>
                <a:spcPts val="2850"/>
              </a:lnSpc>
              <a:buFont typeface="Arial" panose="020B0604020202020204" pitchFamily="34" charset="0"/>
              <a:buChar char="•"/>
            </a:pPr>
            <a:r>
              <a:rPr lang="en-US" sz="1800" dirty="0">
                <a:solidFill>
                  <a:srgbClr val="333F70"/>
                </a:solidFill>
                <a:latin typeface="Open Sans" pitchFamily="34" charset="0"/>
                <a:ea typeface="Open Sans" pitchFamily="34" charset="-122"/>
                <a:cs typeface="Open Sans" pitchFamily="34" charset="-120"/>
              </a:rPr>
              <a:t>Other categorical variables show a relatively uniform distribution, providing a good basis for analysis.</a:t>
            </a:r>
            <a:endParaRPr lang="en-US" sz="1800" dirty="0"/>
          </a:p>
        </p:txBody>
      </p:sp>
      <p:sp>
        <p:nvSpPr>
          <p:cNvPr id="4" name="TextBox 3">
            <a:extLst>
              <a:ext uri="{FF2B5EF4-FFF2-40B4-BE49-F238E27FC236}">
                <a16:creationId xmlns:a16="http://schemas.microsoft.com/office/drawing/2014/main" id="{5371065E-4918-FA05-79BC-6895116CED3E}"/>
              </a:ext>
            </a:extLst>
          </p:cNvPr>
          <p:cNvSpPr txBox="1"/>
          <p:nvPr/>
        </p:nvSpPr>
        <p:spPr>
          <a:xfrm>
            <a:off x="574431" y="2749308"/>
            <a:ext cx="7321060" cy="802784"/>
          </a:xfrm>
          <a:prstGeom prst="rect">
            <a:avLst/>
          </a:prstGeom>
          <a:noFill/>
        </p:spPr>
        <p:txBody>
          <a:bodyPr wrap="square">
            <a:spAutoFit/>
          </a:bodyPr>
          <a:lstStyle/>
          <a:p>
            <a:pPr marL="285750" indent="-285750" algn="l">
              <a:lnSpc>
                <a:spcPts val="2850"/>
              </a:lnSpc>
              <a:buFont typeface="Arial" panose="020B0604020202020204" pitchFamily="34" charset="0"/>
              <a:buChar char="•"/>
            </a:pPr>
            <a:r>
              <a:rPr lang="en-US" sz="1800" dirty="0">
                <a:solidFill>
                  <a:srgbClr val="333F70"/>
                </a:solidFill>
                <a:latin typeface="Open Sans" pitchFamily="34" charset="0"/>
                <a:ea typeface="Open Sans" pitchFamily="34" charset="-122"/>
                <a:cs typeface="Open Sans" pitchFamily="34" charset="-120"/>
              </a:rPr>
              <a:t>The percentage </a:t>
            </a:r>
            <a:r>
              <a:rPr lang="en-US" dirty="0">
                <a:solidFill>
                  <a:srgbClr val="333F70"/>
                </a:solidFill>
                <a:latin typeface="Open Sans" pitchFamily="34" charset="0"/>
                <a:ea typeface="Open Sans" pitchFamily="34" charset="-122"/>
                <a:cs typeface="Open Sans" pitchFamily="34" charset="-120"/>
              </a:rPr>
              <a:t>of</a:t>
            </a:r>
            <a:r>
              <a:rPr lang="en-US" sz="1800" dirty="0">
                <a:solidFill>
                  <a:srgbClr val="333F70"/>
                </a:solidFill>
                <a:latin typeface="Open Sans" pitchFamily="34" charset="0"/>
                <a:ea typeface="Open Sans" pitchFamily="34" charset="-122"/>
                <a:cs typeface="Open Sans" pitchFamily="34" charset="-120"/>
              </a:rPr>
              <a:t> customers </a:t>
            </a:r>
            <a:r>
              <a:rPr lang="en-US" dirty="0">
                <a:solidFill>
                  <a:srgbClr val="333F70"/>
                </a:solidFill>
                <a:latin typeface="Open Sans" pitchFamily="34" charset="0"/>
                <a:ea typeface="Open Sans" pitchFamily="34" charset="-122"/>
                <a:cs typeface="Open Sans" pitchFamily="34" charset="-120"/>
              </a:rPr>
              <a:t>from France constitute 50% of the customers</a:t>
            </a:r>
            <a:endParaRPr lang="en-US" sz="1800" dirty="0">
              <a:solidFill>
                <a:srgbClr val="333F70"/>
              </a:solidFill>
              <a:latin typeface="Open Sans" pitchFamily="34" charset="0"/>
              <a:ea typeface="Open Sans" pitchFamily="34" charset="-122"/>
              <a:cs typeface="Open Sans" pitchFamily="34" charset="-120"/>
            </a:endParaRPr>
          </a:p>
        </p:txBody>
      </p:sp>
    </p:spTree>
    <p:extLst>
      <p:ext uri="{BB962C8B-B14F-4D97-AF65-F5344CB8AC3E}">
        <p14:creationId xmlns:p14="http://schemas.microsoft.com/office/powerpoint/2010/main" val="251508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2EA251-8129-DB8C-173A-6CF9EFC16625}"/>
              </a:ext>
            </a:extLst>
          </p:cNvPr>
          <p:cNvSpPr txBox="1"/>
          <p:nvPr/>
        </p:nvSpPr>
        <p:spPr>
          <a:xfrm>
            <a:off x="6389077" y="3688597"/>
            <a:ext cx="6561962" cy="1200329"/>
          </a:xfrm>
          <a:prstGeom prst="rect">
            <a:avLst/>
          </a:prstGeom>
          <a:noFill/>
        </p:spPr>
        <p:txBody>
          <a:bodyPr wrap="square">
            <a:spAutoFit/>
          </a:bodyPr>
          <a:lstStyle/>
          <a:p>
            <a:r>
              <a:rPr lang="en-US" dirty="0"/>
              <a:t>The </a:t>
            </a:r>
            <a:r>
              <a:rPr lang="en-US" b="1" dirty="0"/>
              <a:t>Chi-Square</a:t>
            </a:r>
            <a:r>
              <a:rPr lang="en-US" dirty="0"/>
              <a:t> test results (Chi2: 301.678041, p-value: 4.707920e-64) confirm a strong statistical association between geography and customer churn, suggesting that location is a significant factor in predicting customer exit.</a:t>
            </a:r>
          </a:p>
        </p:txBody>
      </p:sp>
      <p:sp>
        <p:nvSpPr>
          <p:cNvPr id="8" name="TextBox 7">
            <a:extLst>
              <a:ext uri="{FF2B5EF4-FFF2-40B4-BE49-F238E27FC236}">
                <a16:creationId xmlns:a16="http://schemas.microsoft.com/office/drawing/2014/main" id="{DFA1BCE5-CE75-BE5F-4F3A-0B62E0117B0E}"/>
              </a:ext>
            </a:extLst>
          </p:cNvPr>
          <p:cNvSpPr txBox="1"/>
          <p:nvPr/>
        </p:nvSpPr>
        <p:spPr>
          <a:xfrm>
            <a:off x="609596" y="935084"/>
            <a:ext cx="7315200" cy="483530"/>
          </a:xfrm>
          <a:prstGeom prst="rect">
            <a:avLst/>
          </a:prstGeom>
          <a:noFill/>
        </p:spPr>
        <p:txBody>
          <a:bodyPr wrap="square">
            <a:spAutoFit/>
          </a:bodyPr>
          <a:lstStyle/>
          <a:p>
            <a:pPr marL="0" indent="0" algn="l">
              <a:lnSpc>
                <a:spcPts val="2750"/>
              </a:lnSpc>
              <a:buNone/>
            </a:pPr>
            <a:r>
              <a:rPr lang="en-US" sz="3600" b="1" dirty="0">
                <a:solidFill>
                  <a:srgbClr val="333F70"/>
                </a:solidFill>
                <a:latin typeface="Unbounded Bold" pitchFamily="34" charset="0"/>
                <a:ea typeface="Unbounded Bold" pitchFamily="34" charset="-122"/>
                <a:cs typeface="Unbounded Bold" pitchFamily="34" charset="-120"/>
              </a:rPr>
              <a:t>Subcategories – Churn Relationship</a:t>
            </a:r>
            <a:endParaRPr lang="en-US" sz="3600" dirty="0"/>
          </a:p>
        </p:txBody>
      </p:sp>
      <p:pic>
        <p:nvPicPr>
          <p:cNvPr id="4" name="Picture 3">
            <a:extLst>
              <a:ext uri="{FF2B5EF4-FFF2-40B4-BE49-F238E27FC236}">
                <a16:creationId xmlns:a16="http://schemas.microsoft.com/office/drawing/2014/main" id="{EA5B4D0A-E241-D756-A8C4-309325E5CED0}"/>
              </a:ext>
            </a:extLst>
          </p:cNvPr>
          <p:cNvPicPr>
            <a:picLocks noChangeAspect="1"/>
          </p:cNvPicPr>
          <p:nvPr/>
        </p:nvPicPr>
        <p:blipFill>
          <a:blip r:embed="rId2"/>
          <a:stretch>
            <a:fillRect/>
          </a:stretch>
        </p:blipFill>
        <p:spPr>
          <a:xfrm>
            <a:off x="732354" y="3067132"/>
            <a:ext cx="5361277" cy="3509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4">
            <a:extLst>
              <a:ext uri="{FF2B5EF4-FFF2-40B4-BE49-F238E27FC236}">
                <a16:creationId xmlns:a16="http://schemas.microsoft.com/office/drawing/2014/main" id="{39646A58-A1DE-1D8B-D2F7-63F34FA61EA3}"/>
              </a:ext>
            </a:extLst>
          </p:cNvPr>
          <p:cNvSpPr>
            <a:spLocks noChangeArrowheads="1"/>
          </p:cNvSpPr>
          <p:nvPr/>
        </p:nvSpPr>
        <p:spPr bwMode="auto">
          <a:xfrm>
            <a:off x="527538" y="1860672"/>
            <a:ext cx="1293055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Germany has the </a:t>
            </a:r>
            <a:r>
              <a:rPr kumimoji="0" lang="en-US" altLang="en-US" sz="1800" b="1" i="0" u="none" strike="noStrike" cap="none" normalizeH="0" baseline="0" dirty="0">
                <a:ln>
                  <a:noFill/>
                </a:ln>
                <a:solidFill>
                  <a:schemeClr val="tx1"/>
                </a:solidFill>
                <a:effectLst/>
                <a:latin typeface="Arial" panose="020B0604020202020204" pitchFamily="34" charset="0"/>
              </a:rPr>
              <a:t>highest churn rate </a:t>
            </a:r>
            <a:r>
              <a:rPr kumimoji="0" lang="en-US" altLang="en-US" sz="1800" i="0" u="none" strike="noStrike" cap="none" normalizeH="0" baseline="0" dirty="0">
                <a:ln>
                  <a:noFill/>
                </a:ln>
                <a:solidFill>
                  <a:schemeClr val="tx1"/>
                </a:solidFill>
                <a:effectLst/>
                <a:latin typeface="Arial" panose="020B0604020202020204" pitchFamily="34" charset="0"/>
              </a:rPr>
              <a:t>at approximately </a:t>
            </a:r>
            <a:r>
              <a:rPr kumimoji="0" lang="en-US" altLang="en-US" sz="1800" b="1" i="0" u="none" strike="noStrike" cap="none" normalizeH="0" baseline="0" dirty="0">
                <a:ln>
                  <a:noFill/>
                </a:ln>
                <a:solidFill>
                  <a:schemeClr val="tx1"/>
                </a:solidFill>
                <a:effectLst/>
                <a:latin typeface="Arial" panose="020B0604020202020204" pitchFamily="34" charset="0"/>
              </a:rPr>
              <a:t>32.3%</a:t>
            </a:r>
            <a:r>
              <a:rPr kumimoji="0" lang="en-US" altLang="en-US" sz="1800" i="0" u="none" strike="noStrike" cap="none" normalizeH="0" baseline="0" dirty="0">
                <a:ln>
                  <a:noFill/>
                </a:ln>
                <a:solidFill>
                  <a:schemeClr val="tx1"/>
                </a:solidFill>
                <a:effectLst/>
                <a:latin typeface="Arial" panose="020B0604020202020204" pitchFamily="34" charset="0"/>
              </a:rPr>
              <a:t>. This is significantly higher than the other two countries.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France has the lowest churn rate at approximately 16.2%.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Spain's churn rate is close to France's at approximately 16.6%. </a:t>
            </a:r>
          </a:p>
        </p:txBody>
      </p:sp>
    </p:spTree>
    <p:extLst>
      <p:ext uri="{BB962C8B-B14F-4D97-AF65-F5344CB8AC3E}">
        <p14:creationId xmlns:p14="http://schemas.microsoft.com/office/powerpoint/2010/main" val="2010081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6F8BAD-FD30-9F4B-48A3-26AD2535A9C8}"/>
              </a:ext>
            </a:extLst>
          </p:cNvPr>
          <p:cNvSpPr txBox="1"/>
          <p:nvPr/>
        </p:nvSpPr>
        <p:spPr>
          <a:xfrm>
            <a:off x="257907" y="769764"/>
            <a:ext cx="7315200" cy="5078313"/>
          </a:xfrm>
          <a:prstGeom prst="rect">
            <a:avLst/>
          </a:prstGeom>
          <a:noFill/>
        </p:spPr>
        <p:txBody>
          <a:bodyPr wrap="square">
            <a:spAutoFit/>
          </a:bodyPr>
          <a:lstStyle/>
          <a:p>
            <a:pPr>
              <a:buNone/>
            </a:pPr>
            <a:r>
              <a:rPr lang="en-US" b="1" dirty="0"/>
              <a:t>Female Customers</a:t>
            </a:r>
          </a:p>
          <a:p>
            <a:pPr>
              <a:buNone/>
            </a:pPr>
            <a:r>
              <a:rPr lang="en-US" dirty="0"/>
              <a:t>Female customers show a significantly </a:t>
            </a:r>
            <a:r>
              <a:rPr lang="en-US" b="1" dirty="0"/>
              <a:t>higher churn rate </a:t>
            </a:r>
            <a:r>
              <a:rPr lang="en-IN" dirty="0"/>
              <a:t>(approximately 25.07%)</a:t>
            </a:r>
            <a:r>
              <a:rPr lang="en-US" b="1" dirty="0"/>
              <a:t> </a:t>
            </a:r>
            <a:r>
              <a:rPr lang="en-US" dirty="0"/>
              <a:t>compared to male customers </a:t>
            </a:r>
            <a:r>
              <a:rPr lang="en-IN" dirty="0"/>
              <a:t>(approximately 16.45%</a:t>
            </a:r>
            <a:r>
              <a:rPr lang="en-US" dirty="0"/>
              <a:t>. This gender disparity suggests that female customers may have different needs or expectations that aren't being adequately met by current banking services.</a:t>
            </a:r>
          </a:p>
          <a:p>
            <a:pPr>
              <a:buNone/>
            </a:pPr>
            <a:r>
              <a:rPr lang="en-US" dirty="0"/>
              <a:t>The Chi-Square test results (Chi2: 112.918571, p-value: 2.248210e-26) confirm a strong statistical association between gender and customer churn.</a:t>
            </a:r>
          </a:p>
          <a:p>
            <a:pPr>
              <a:buNone/>
            </a:pPr>
            <a:endParaRPr lang="en-US" dirty="0"/>
          </a:p>
          <a:p>
            <a:pPr>
              <a:buNone/>
            </a:pPr>
            <a:r>
              <a:rPr lang="en-US" b="1" dirty="0"/>
              <a:t>Male Customers</a:t>
            </a:r>
          </a:p>
          <a:p>
            <a:pPr>
              <a:buNone/>
            </a:pPr>
            <a:r>
              <a:rPr lang="en-US" dirty="0"/>
              <a:t>Male customers demonstrate better retention rates overall. Understanding what drives this higher loyalty among male customers could provide insights for improving retention strategies for female customers.</a:t>
            </a:r>
          </a:p>
          <a:p>
            <a:r>
              <a:rPr lang="en-US" dirty="0"/>
              <a:t>The significant difference in churn rates between genders indicates a need for gender-specific retention strategies and possibly different service offerings tailored to each group's preferences.</a:t>
            </a:r>
          </a:p>
        </p:txBody>
      </p:sp>
      <p:pic>
        <p:nvPicPr>
          <p:cNvPr id="4" name="Image 1" descr="preencoded.png">
            <a:extLst>
              <a:ext uri="{FF2B5EF4-FFF2-40B4-BE49-F238E27FC236}">
                <a16:creationId xmlns:a16="http://schemas.microsoft.com/office/drawing/2014/main" id="{80067A2F-9932-F8C6-8D92-6CBCF2300954}"/>
              </a:ext>
            </a:extLst>
          </p:cNvPr>
          <p:cNvPicPr>
            <a:picLocks noChangeAspect="1"/>
          </p:cNvPicPr>
          <p:nvPr/>
        </p:nvPicPr>
        <p:blipFill>
          <a:blip r:embed="rId2"/>
          <a:stretch>
            <a:fillRect/>
          </a:stretch>
        </p:blipFill>
        <p:spPr>
          <a:xfrm>
            <a:off x="7805711" y="1113693"/>
            <a:ext cx="6287849" cy="4337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8483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CF0B1B-423E-94E4-A34C-774C158C5553}"/>
              </a:ext>
            </a:extLst>
          </p:cNvPr>
          <p:cNvSpPr txBox="1"/>
          <p:nvPr/>
        </p:nvSpPr>
        <p:spPr>
          <a:xfrm>
            <a:off x="433753" y="447965"/>
            <a:ext cx="7315200" cy="7848302"/>
          </a:xfrm>
          <a:prstGeom prst="rect">
            <a:avLst/>
          </a:prstGeom>
          <a:noFill/>
        </p:spPr>
        <p:txBody>
          <a:bodyPr wrap="square">
            <a:spAutoFit/>
          </a:bodyPr>
          <a:lstStyle/>
          <a:p>
            <a:pPr>
              <a:buNone/>
            </a:pPr>
            <a:r>
              <a:rPr lang="en-US" b="1" dirty="0"/>
              <a:t>Activity Status Impact</a:t>
            </a:r>
          </a:p>
          <a:p>
            <a:pPr>
              <a:buNone/>
            </a:pPr>
            <a:r>
              <a:rPr lang="en-US" dirty="0"/>
              <a:t>Inactive members show significantly </a:t>
            </a:r>
            <a:r>
              <a:rPr lang="en-US" b="1" dirty="0"/>
              <a:t>higher churn rates </a:t>
            </a:r>
            <a:r>
              <a:rPr lang="en-IN" dirty="0"/>
              <a:t>(approximately 26.85%)</a:t>
            </a:r>
            <a:r>
              <a:rPr lang="en-US" b="1" dirty="0"/>
              <a:t> </a:t>
            </a:r>
            <a:r>
              <a:rPr lang="en-US" dirty="0"/>
              <a:t>compared to active members </a:t>
            </a:r>
            <a:r>
              <a:rPr lang="en-IN" dirty="0"/>
              <a:t>(approximately 14.27%)</a:t>
            </a:r>
            <a:r>
              <a:rPr lang="en-US" dirty="0"/>
              <a:t>. The Chi-Square test results (Chi2: 242.985342, p-value: 8.785858e-55) confirm a strong statistical association between activity status and customer churn. This suggests that customer engagement is a critical factor in retention, and efforts should be made to increase activity levels among dormant accounts.</a:t>
            </a:r>
          </a:p>
          <a:p>
            <a:pPr>
              <a:buNone/>
            </a:pPr>
            <a:endParaRPr lang="en-US" dirty="0"/>
          </a:p>
          <a:p>
            <a:pPr>
              <a:buNone/>
            </a:pPr>
            <a:endParaRPr lang="en-US"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r>
              <a:rPr lang="en-US" b="1" dirty="0"/>
              <a:t>Credit Card Ownership</a:t>
            </a:r>
          </a:p>
          <a:p>
            <a:pPr>
              <a:buNone/>
            </a:pPr>
            <a:r>
              <a:rPr lang="en-US" dirty="0"/>
              <a:t>Customers without credit cards tend to </a:t>
            </a:r>
            <a:r>
              <a:rPr lang="en-US" b="1" dirty="0"/>
              <a:t>churn more frequently </a:t>
            </a:r>
            <a:r>
              <a:rPr lang="en-US" dirty="0"/>
              <a:t>than those with credit cards. The Chi-Square test results (Chi2: 242.985342, p-value: 8.785858e-55) indicate a strong statistical relationship.</a:t>
            </a:r>
          </a:p>
          <a:p>
            <a:r>
              <a:rPr lang="en-US" dirty="0"/>
              <a:t>This suggests that credit card products create stronger customer relationships and may serve as an effective retention tool. The bank should consider targeted credit card promotions for at-risk customers.</a:t>
            </a:r>
          </a:p>
        </p:txBody>
      </p:sp>
      <p:pic>
        <p:nvPicPr>
          <p:cNvPr id="4" name="Image 0" descr="preencoded.png">
            <a:extLst>
              <a:ext uri="{FF2B5EF4-FFF2-40B4-BE49-F238E27FC236}">
                <a16:creationId xmlns:a16="http://schemas.microsoft.com/office/drawing/2014/main" id="{6B6CD721-C7C9-2784-561F-F91432304A92}"/>
              </a:ext>
            </a:extLst>
          </p:cNvPr>
          <p:cNvPicPr>
            <a:picLocks noChangeAspect="1"/>
          </p:cNvPicPr>
          <p:nvPr/>
        </p:nvPicPr>
        <p:blipFill>
          <a:blip r:embed="rId2"/>
          <a:stretch>
            <a:fillRect/>
          </a:stretch>
        </p:blipFill>
        <p:spPr>
          <a:xfrm>
            <a:off x="7928517" y="3763108"/>
            <a:ext cx="5972864" cy="3563815"/>
          </a:xfrm>
          <a:prstGeom prst="rect">
            <a:avLst/>
          </a:prstGeom>
          <a:ln>
            <a:noFill/>
          </a:ln>
          <a:effectLst>
            <a:outerShdw blurRad="292100" dist="139700" dir="2700000" algn="tl" rotWithShape="0">
              <a:srgbClr val="333333">
                <a:alpha val="65000"/>
              </a:srgbClr>
            </a:outerShdw>
          </a:effectLst>
        </p:spPr>
      </p:pic>
      <p:pic>
        <p:nvPicPr>
          <p:cNvPr id="5" name="Image 1" descr="preencoded.png">
            <a:extLst>
              <a:ext uri="{FF2B5EF4-FFF2-40B4-BE49-F238E27FC236}">
                <a16:creationId xmlns:a16="http://schemas.microsoft.com/office/drawing/2014/main" id="{0AC0302F-5E98-900A-3807-52B46A08401C}"/>
              </a:ext>
            </a:extLst>
          </p:cNvPr>
          <p:cNvPicPr>
            <a:picLocks noChangeAspect="1"/>
          </p:cNvPicPr>
          <p:nvPr/>
        </p:nvPicPr>
        <p:blipFill>
          <a:blip r:embed="rId3"/>
          <a:stretch>
            <a:fillRect/>
          </a:stretch>
        </p:blipFill>
        <p:spPr>
          <a:xfrm>
            <a:off x="7928517" y="405032"/>
            <a:ext cx="5972864" cy="3088446"/>
          </a:xfrm>
          <a:prstGeom prst="rect">
            <a:avLst/>
          </a:prstGeom>
          <a:ln>
            <a:noFill/>
          </a:ln>
          <a:effectLst>
            <a:outerShdw blurRad="292100" dist="139700" dir="2700000" algn="tl" rotWithShape="0">
              <a:srgbClr val="333333">
                <a:alpha val="65000"/>
              </a:srgbClr>
            </a:outerShdw>
          </a:effectLst>
        </p:spPr>
      </p:pic>
      <p:pic>
        <p:nvPicPr>
          <p:cNvPr id="6" name="Image 2" descr="preencoded.png">
            <a:extLst>
              <a:ext uri="{FF2B5EF4-FFF2-40B4-BE49-F238E27FC236}">
                <a16:creationId xmlns:a16="http://schemas.microsoft.com/office/drawing/2014/main" id="{ADF5AA42-A202-40AD-0BC2-C867016F289C}"/>
              </a:ext>
            </a:extLst>
          </p:cNvPr>
          <p:cNvPicPr>
            <a:picLocks noChangeAspect="1"/>
          </p:cNvPicPr>
          <p:nvPr/>
        </p:nvPicPr>
        <p:blipFill>
          <a:blip r:embed="rId4"/>
          <a:stretch>
            <a:fillRect/>
          </a:stretch>
        </p:blipFill>
        <p:spPr>
          <a:xfrm>
            <a:off x="527537" y="3352279"/>
            <a:ext cx="5122985" cy="2039674"/>
          </a:xfrm>
          <a:prstGeom prst="rect">
            <a:avLst/>
          </a:prstGeom>
        </p:spPr>
      </p:pic>
    </p:spTree>
    <p:extLst>
      <p:ext uri="{BB962C8B-B14F-4D97-AF65-F5344CB8AC3E}">
        <p14:creationId xmlns:p14="http://schemas.microsoft.com/office/powerpoint/2010/main" val="1695361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73775" y="582573"/>
            <a:ext cx="7796451" cy="1203008"/>
          </a:xfrm>
          <a:prstGeom prst="rect">
            <a:avLst/>
          </a:prstGeom>
          <a:noFill/>
          <a:ln/>
        </p:spPr>
        <p:txBody>
          <a:bodyPr wrap="square" lIns="0" tIns="0" rIns="0" bIns="0" rtlCol="0" anchor="t"/>
          <a:lstStyle/>
          <a:p>
            <a:pPr marL="0" indent="0" algn="l">
              <a:lnSpc>
                <a:spcPts val="4700"/>
              </a:lnSpc>
              <a:buNone/>
            </a:pPr>
            <a:r>
              <a:rPr lang="en-US" sz="3600" b="1" dirty="0">
                <a:solidFill>
                  <a:srgbClr val="333F70"/>
                </a:solidFill>
                <a:latin typeface="Unbounded Bold" pitchFamily="34" charset="0"/>
                <a:ea typeface="Unbounded Bold" pitchFamily="34" charset="-122"/>
                <a:cs typeface="Unbounded Bold" pitchFamily="34" charset="-120"/>
              </a:rPr>
              <a:t>Categorical Variables and Churn Relationship</a:t>
            </a:r>
            <a:endParaRPr lang="en-US" sz="3600" dirty="0"/>
          </a:p>
        </p:txBody>
      </p:sp>
      <p:sp>
        <p:nvSpPr>
          <p:cNvPr id="4" name="Shape 1"/>
          <p:cNvSpPr/>
          <p:nvPr/>
        </p:nvSpPr>
        <p:spPr>
          <a:xfrm>
            <a:off x="673775" y="2290882"/>
            <a:ext cx="433149" cy="433149"/>
          </a:xfrm>
          <a:prstGeom prst="roundRect">
            <a:avLst>
              <a:gd name="adj" fmla="val 18667"/>
            </a:avLst>
          </a:prstGeom>
          <a:solidFill>
            <a:srgbClr val="D6F5EE"/>
          </a:solidFill>
          <a:ln w="7620">
            <a:solidFill>
              <a:srgbClr val="BCDBD4"/>
            </a:solidFill>
            <a:prstDash val="solid"/>
          </a:ln>
        </p:spPr>
      </p:sp>
      <p:pic>
        <p:nvPicPr>
          <p:cNvPr id="5" name="Image 1" descr="preencoded.png"/>
          <p:cNvPicPr>
            <a:picLocks noChangeAspect="1"/>
          </p:cNvPicPr>
          <p:nvPr/>
        </p:nvPicPr>
        <p:blipFill>
          <a:blip r:embed="rId3"/>
          <a:stretch>
            <a:fillRect/>
          </a:stretch>
        </p:blipFill>
        <p:spPr>
          <a:xfrm>
            <a:off x="745986" y="2327017"/>
            <a:ext cx="288727" cy="360878"/>
          </a:xfrm>
          <a:prstGeom prst="rect">
            <a:avLst/>
          </a:prstGeom>
        </p:spPr>
      </p:pic>
      <p:sp>
        <p:nvSpPr>
          <p:cNvPr id="6" name="Text 2"/>
          <p:cNvSpPr/>
          <p:nvPr/>
        </p:nvSpPr>
        <p:spPr>
          <a:xfrm>
            <a:off x="1299329" y="2290882"/>
            <a:ext cx="2832735" cy="300752"/>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Geography Impact</a:t>
            </a:r>
            <a:endParaRPr lang="en-US" sz="1850" dirty="0"/>
          </a:p>
        </p:txBody>
      </p:sp>
      <p:sp>
        <p:nvSpPr>
          <p:cNvPr id="7" name="Text 3"/>
          <p:cNvSpPr/>
          <p:nvPr/>
        </p:nvSpPr>
        <p:spPr>
          <a:xfrm>
            <a:off x="1299329" y="2707124"/>
            <a:ext cx="7170896" cy="616029"/>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Germany has the largest number of churners followed by Spain, indicating potential regional factors affecting customer satisfaction.</a:t>
            </a:r>
            <a:endParaRPr lang="en-US" sz="1500" dirty="0"/>
          </a:p>
        </p:txBody>
      </p:sp>
      <p:sp>
        <p:nvSpPr>
          <p:cNvPr id="8" name="Shape 4"/>
          <p:cNvSpPr/>
          <p:nvPr/>
        </p:nvSpPr>
        <p:spPr>
          <a:xfrm>
            <a:off x="673775" y="3732133"/>
            <a:ext cx="433149" cy="433149"/>
          </a:xfrm>
          <a:prstGeom prst="roundRect">
            <a:avLst>
              <a:gd name="adj" fmla="val 18667"/>
            </a:avLst>
          </a:prstGeom>
          <a:solidFill>
            <a:srgbClr val="D6F5EE"/>
          </a:solidFill>
          <a:ln w="7620">
            <a:solidFill>
              <a:srgbClr val="BCDBD4"/>
            </a:solidFill>
            <a:prstDash val="solid"/>
          </a:ln>
        </p:spPr>
      </p:sp>
      <p:pic>
        <p:nvPicPr>
          <p:cNvPr id="9" name="Image 2" descr="preencoded.png"/>
          <p:cNvPicPr>
            <a:picLocks noChangeAspect="1"/>
          </p:cNvPicPr>
          <p:nvPr/>
        </p:nvPicPr>
        <p:blipFill>
          <a:blip r:embed="rId4"/>
          <a:stretch>
            <a:fillRect/>
          </a:stretch>
        </p:blipFill>
        <p:spPr>
          <a:xfrm>
            <a:off x="745986" y="3768269"/>
            <a:ext cx="288727" cy="360878"/>
          </a:xfrm>
          <a:prstGeom prst="rect">
            <a:avLst/>
          </a:prstGeom>
        </p:spPr>
      </p:pic>
      <p:sp>
        <p:nvSpPr>
          <p:cNvPr id="10" name="Text 5"/>
          <p:cNvSpPr/>
          <p:nvPr/>
        </p:nvSpPr>
        <p:spPr>
          <a:xfrm>
            <a:off x="1299329" y="3732133"/>
            <a:ext cx="2946321" cy="300752"/>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Gender Differences</a:t>
            </a:r>
            <a:endParaRPr lang="en-US" sz="1850" dirty="0"/>
          </a:p>
        </p:txBody>
      </p:sp>
      <p:sp>
        <p:nvSpPr>
          <p:cNvPr id="11" name="Text 6"/>
          <p:cNvSpPr/>
          <p:nvPr/>
        </p:nvSpPr>
        <p:spPr>
          <a:xfrm>
            <a:off x="1299329" y="4148376"/>
            <a:ext cx="7170896" cy="616029"/>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Female churners are more as compared to male customers, suggesting possible gender-specific needs or concerns.</a:t>
            </a:r>
            <a:endParaRPr lang="en-US" sz="1500" dirty="0"/>
          </a:p>
        </p:txBody>
      </p:sp>
      <p:sp>
        <p:nvSpPr>
          <p:cNvPr id="12" name="Shape 7"/>
          <p:cNvSpPr/>
          <p:nvPr/>
        </p:nvSpPr>
        <p:spPr>
          <a:xfrm>
            <a:off x="673775" y="5173385"/>
            <a:ext cx="433149" cy="433149"/>
          </a:xfrm>
          <a:prstGeom prst="roundRect">
            <a:avLst>
              <a:gd name="adj" fmla="val 18667"/>
            </a:avLst>
          </a:prstGeom>
          <a:solidFill>
            <a:srgbClr val="D6F5EE"/>
          </a:solidFill>
          <a:ln w="7620">
            <a:solidFill>
              <a:srgbClr val="BCDBD4"/>
            </a:solidFill>
            <a:prstDash val="solid"/>
          </a:ln>
        </p:spPr>
      </p:sp>
      <p:pic>
        <p:nvPicPr>
          <p:cNvPr id="13" name="Image 3" descr="preencoded.png"/>
          <p:cNvPicPr>
            <a:picLocks noChangeAspect="1"/>
          </p:cNvPicPr>
          <p:nvPr/>
        </p:nvPicPr>
        <p:blipFill>
          <a:blip r:embed="rId5"/>
          <a:stretch>
            <a:fillRect/>
          </a:stretch>
        </p:blipFill>
        <p:spPr>
          <a:xfrm>
            <a:off x="745986" y="5209520"/>
            <a:ext cx="288727" cy="360878"/>
          </a:xfrm>
          <a:prstGeom prst="rect">
            <a:avLst/>
          </a:prstGeom>
        </p:spPr>
      </p:pic>
      <p:sp>
        <p:nvSpPr>
          <p:cNvPr id="14" name="Text 8"/>
          <p:cNvSpPr/>
          <p:nvPr/>
        </p:nvSpPr>
        <p:spPr>
          <a:xfrm>
            <a:off x="1299329" y="5173385"/>
            <a:ext cx="3222069" cy="300752"/>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Credit Card Influence</a:t>
            </a:r>
            <a:endParaRPr lang="en-US" sz="1850" dirty="0"/>
          </a:p>
        </p:txBody>
      </p:sp>
      <p:sp>
        <p:nvSpPr>
          <p:cNvPr id="15" name="Text 9"/>
          <p:cNvSpPr/>
          <p:nvPr/>
        </p:nvSpPr>
        <p:spPr>
          <a:xfrm>
            <a:off x="1299329" y="5589627"/>
            <a:ext cx="7170896" cy="616029"/>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Those not having credit cards tend to churn more, highlighting the importance of this product offering.</a:t>
            </a:r>
            <a:endParaRPr lang="en-US" sz="1500" dirty="0"/>
          </a:p>
        </p:txBody>
      </p:sp>
      <p:sp>
        <p:nvSpPr>
          <p:cNvPr id="16" name="Shape 10"/>
          <p:cNvSpPr/>
          <p:nvPr/>
        </p:nvSpPr>
        <p:spPr>
          <a:xfrm>
            <a:off x="673775" y="6614636"/>
            <a:ext cx="433149" cy="433149"/>
          </a:xfrm>
          <a:prstGeom prst="roundRect">
            <a:avLst>
              <a:gd name="adj" fmla="val 18667"/>
            </a:avLst>
          </a:prstGeom>
          <a:solidFill>
            <a:srgbClr val="D6F5EE"/>
          </a:solidFill>
          <a:ln w="7620">
            <a:solidFill>
              <a:srgbClr val="BCDBD4"/>
            </a:solidFill>
            <a:prstDash val="solid"/>
          </a:ln>
        </p:spPr>
      </p:sp>
      <p:pic>
        <p:nvPicPr>
          <p:cNvPr id="17" name="Image 4" descr="preencoded.png"/>
          <p:cNvPicPr>
            <a:picLocks noChangeAspect="1"/>
          </p:cNvPicPr>
          <p:nvPr/>
        </p:nvPicPr>
        <p:blipFill>
          <a:blip r:embed="rId6"/>
          <a:stretch>
            <a:fillRect/>
          </a:stretch>
        </p:blipFill>
        <p:spPr>
          <a:xfrm>
            <a:off x="745986" y="6650772"/>
            <a:ext cx="288727" cy="360878"/>
          </a:xfrm>
          <a:prstGeom prst="rect">
            <a:avLst/>
          </a:prstGeom>
        </p:spPr>
      </p:pic>
      <p:sp>
        <p:nvSpPr>
          <p:cNvPr id="18" name="Text 11"/>
          <p:cNvSpPr/>
          <p:nvPr/>
        </p:nvSpPr>
        <p:spPr>
          <a:xfrm>
            <a:off x="1299329" y="6614636"/>
            <a:ext cx="2526625" cy="300752"/>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Member Activity</a:t>
            </a:r>
            <a:endParaRPr lang="en-US" sz="1850" dirty="0"/>
          </a:p>
        </p:txBody>
      </p:sp>
      <p:sp>
        <p:nvSpPr>
          <p:cNvPr id="19" name="Text 12"/>
          <p:cNvSpPr/>
          <p:nvPr/>
        </p:nvSpPr>
        <p:spPr>
          <a:xfrm>
            <a:off x="1299329" y="7030879"/>
            <a:ext cx="7170896" cy="616029"/>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Customers who are not active members tend to churn more, indicating engagement is a key retention factor.</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2030" y="75645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Statistical Association Tests</a:t>
            </a:r>
            <a:endParaRPr lang="en-US" sz="4450" dirty="0"/>
          </a:p>
        </p:txBody>
      </p:sp>
      <p:sp>
        <p:nvSpPr>
          <p:cNvPr id="4" name="Shape 1"/>
          <p:cNvSpPr/>
          <p:nvPr/>
        </p:nvSpPr>
        <p:spPr>
          <a:xfrm>
            <a:off x="6162959" y="1920775"/>
            <a:ext cx="7556421" cy="3266837"/>
          </a:xfrm>
          <a:prstGeom prst="roundRect">
            <a:avLst>
              <a:gd name="adj" fmla="val 2916"/>
            </a:avLst>
          </a:prstGeom>
          <a:noFill/>
          <a:ln w="7620">
            <a:solidFill>
              <a:srgbClr val="000000">
                <a:alpha val="8000"/>
              </a:srgbClr>
            </a:solidFill>
            <a:prstDash val="solid"/>
          </a:ln>
        </p:spPr>
      </p:sp>
      <p:sp>
        <p:nvSpPr>
          <p:cNvPr id="5" name="Shape 2"/>
          <p:cNvSpPr/>
          <p:nvPr/>
        </p:nvSpPr>
        <p:spPr>
          <a:xfrm>
            <a:off x="6287810" y="2514481"/>
            <a:ext cx="7540347" cy="650319"/>
          </a:xfrm>
          <a:prstGeom prst="rect">
            <a:avLst/>
          </a:prstGeom>
          <a:solidFill>
            <a:srgbClr val="FFFFFF">
              <a:alpha val="4000"/>
            </a:srgbClr>
          </a:solidFill>
          <a:ln/>
        </p:spPr>
      </p:sp>
      <p:sp>
        <p:nvSpPr>
          <p:cNvPr id="6" name="Text 3"/>
          <p:cNvSpPr/>
          <p:nvPr/>
        </p:nvSpPr>
        <p:spPr>
          <a:xfrm>
            <a:off x="6515457" y="2658189"/>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Feature</a:t>
            </a:r>
            <a:endParaRPr lang="en-US" sz="1750" dirty="0"/>
          </a:p>
        </p:txBody>
      </p:sp>
      <p:sp>
        <p:nvSpPr>
          <p:cNvPr id="7" name="Text 4"/>
          <p:cNvSpPr/>
          <p:nvPr/>
        </p:nvSpPr>
        <p:spPr>
          <a:xfrm>
            <a:off x="9032438" y="2658189"/>
            <a:ext cx="205192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Chi2</a:t>
            </a:r>
            <a:endParaRPr lang="en-US" sz="1750" dirty="0"/>
          </a:p>
        </p:txBody>
      </p:sp>
      <p:sp>
        <p:nvSpPr>
          <p:cNvPr id="8" name="Text 5"/>
          <p:cNvSpPr/>
          <p:nvPr/>
        </p:nvSpPr>
        <p:spPr>
          <a:xfrm>
            <a:off x="11545610" y="2658189"/>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p-value</a:t>
            </a:r>
            <a:endParaRPr lang="en-US" sz="1750" dirty="0"/>
          </a:p>
        </p:txBody>
      </p:sp>
      <p:sp>
        <p:nvSpPr>
          <p:cNvPr id="9" name="Shape 6"/>
          <p:cNvSpPr/>
          <p:nvPr/>
        </p:nvSpPr>
        <p:spPr>
          <a:xfrm>
            <a:off x="6287810" y="3164800"/>
            <a:ext cx="7540347" cy="650319"/>
          </a:xfrm>
          <a:prstGeom prst="rect">
            <a:avLst/>
          </a:prstGeom>
          <a:solidFill>
            <a:srgbClr val="000000">
              <a:alpha val="4000"/>
            </a:srgbClr>
          </a:solidFill>
          <a:ln/>
        </p:spPr>
      </p:sp>
      <p:sp>
        <p:nvSpPr>
          <p:cNvPr id="10" name="Text 7"/>
          <p:cNvSpPr/>
          <p:nvPr/>
        </p:nvSpPr>
        <p:spPr>
          <a:xfrm>
            <a:off x="6515457" y="3308509"/>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Geography</a:t>
            </a:r>
            <a:endParaRPr lang="en-US" sz="1750" dirty="0"/>
          </a:p>
        </p:txBody>
      </p:sp>
      <p:sp>
        <p:nvSpPr>
          <p:cNvPr id="11" name="Text 8"/>
          <p:cNvSpPr/>
          <p:nvPr/>
        </p:nvSpPr>
        <p:spPr>
          <a:xfrm>
            <a:off x="9032438" y="3308509"/>
            <a:ext cx="205192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301.678041</a:t>
            </a:r>
            <a:endParaRPr lang="en-US" sz="1750" dirty="0"/>
          </a:p>
        </p:txBody>
      </p:sp>
      <p:sp>
        <p:nvSpPr>
          <p:cNvPr id="12" name="Text 9"/>
          <p:cNvSpPr/>
          <p:nvPr/>
        </p:nvSpPr>
        <p:spPr>
          <a:xfrm>
            <a:off x="11545610" y="3308509"/>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4.707920e-64</a:t>
            </a:r>
            <a:endParaRPr lang="en-US" sz="1750" dirty="0"/>
          </a:p>
        </p:txBody>
      </p:sp>
      <p:sp>
        <p:nvSpPr>
          <p:cNvPr id="13" name="Shape 10"/>
          <p:cNvSpPr/>
          <p:nvPr/>
        </p:nvSpPr>
        <p:spPr>
          <a:xfrm>
            <a:off x="6287810" y="3815120"/>
            <a:ext cx="7540347" cy="650319"/>
          </a:xfrm>
          <a:prstGeom prst="rect">
            <a:avLst/>
          </a:prstGeom>
          <a:solidFill>
            <a:srgbClr val="FFFFFF">
              <a:alpha val="4000"/>
            </a:srgbClr>
          </a:solidFill>
          <a:ln/>
        </p:spPr>
      </p:sp>
      <p:sp>
        <p:nvSpPr>
          <p:cNvPr id="14" name="Text 11"/>
          <p:cNvSpPr/>
          <p:nvPr/>
        </p:nvSpPr>
        <p:spPr>
          <a:xfrm>
            <a:off x="6515457" y="3958828"/>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Gender</a:t>
            </a:r>
            <a:endParaRPr lang="en-US" sz="1750" dirty="0"/>
          </a:p>
        </p:txBody>
      </p:sp>
      <p:sp>
        <p:nvSpPr>
          <p:cNvPr id="15" name="Text 12"/>
          <p:cNvSpPr/>
          <p:nvPr/>
        </p:nvSpPr>
        <p:spPr>
          <a:xfrm>
            <a:off x="9032438" y="3958828"/>
            <a:ext cx="205192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112.918571</a:t>
            </a:r>
            <a:endParaRPr lang="en-US" sz="1750" dirty="0"/>
          </a:p>
        </p:txBody>
      </p:sp>
      <p:sp>
        <p:nvSpPr>
          <p:cNvPr id="16" name="Text 13"/>
          <p:cNvSpPr/>
          <p:nvPr/>
        </p:nvSpPr>
        <p:spPr>
          <a:xfrm>
            <a:off x="11545610" y="3958828"/>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2.248210e-26</a:t>
            </a:r>
            <a:endParaRPr lang="en-US" sz="1750" dirty="0"/>
          </a:p>
        </p:txBody>
      </p:sp>
      <p:sp>
        <p:nvSpPr>
          <p:cNvPr id="17" name="Shape 14"/>
          <p:cNvSpPr/>
          <p:nvPr/>
        </p:nvSpPr>
        <p:spPr>
          <a:xfrm>
            <a:off x="6287810" y="4465439"/>
            <a:ext cx="7540347" cy="650319"/>
          </a:xfrm>
          <a:prstGeom prst="rect">
            <a:avLst/>
          </a:prstGeom>
          <a:solidFill>
            <a:srgbClr val="000000">
              <a:alpha val="4000"/>
            </a:srgbClr>
          </a:solidFill>
          <a:ln/>
        </p:spPr>
      </p:sp>
      <p:sp>
        <p:nvSpPr>
          <p:cNvPr id="18" name="Text 15"/>
          <p:cNvSpPr/>
          <p:nvPr/>
        </p:nvSpPr>
        <p:spPr>
          <a:xfrm>
            <a:off x="6515457" y="4609148"/>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HasCrCard</a:t>
            </a:r>
            <a:endParaRPr lang="en-US" sz="1750" dirty="0"/>
          </a:p>
        </p:txBody>
      </p:sp>
      <p:sp>
        <p:nvSpPr>
          <p:cNvPr id="19" name="Text 16"/>
          <p:cNvSpPr/>
          <p:nvPr/>
        </p:nvSpPr>
        <p:spPr>
          <a:xfrm>
            <a:off x="9032438" y="4609148"/>
            <a:ext cx="205192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242.985342</a:t>
            </a:r>
            <a:endParaRPr lang="en-US" sz="1750" dirty="0"/>
          </a:p>
        </p:txBody>
      </p:sp>
      <p:sp>
        <p:nvSpPr>
          <p:cNvPr id="20" name="Text 17"/>
          <p:cNvSpPr/>
          <p:nvPr/>
        </p:nvSpPr>
        <p:spPr>
          <a:xfrm>
            <a:off x="11545610" y="4609148"/>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8.785858e-55</a:t>
            </a:r>
            <a:endParaRPr lang="en-US" sz="1750" dirty="0"/>
          </a:p>
        </p:txBody>
      </p:sp>
      <p:sp>
        <p:nvSpPr>
          <p:cNvPr id="21" name="Shape 18"/>
          <p:cNvSpPr/>
          <p:nvPr/>
        </p:nvSpPr>
        <p:spPr>
          <a:xfrm>
            <a:off x="6287810" y="5115758"/>
            <a:ext cx="7540347" cy="650319"/>
          </a:xfrm>
          <a:prstGeom prst="rect">
            <a:avLst/>
          </a:prstGeom>
          <a:solidFill>
            <a:srgbClr val="FFFFFF">
              <a:alpha val="4000"/>
            </a:srgbClr>
          </a:solidFill>
          <a:ln/>
        </p:spPr>
      </p:sp>
      <p:sp>
        <p:nvSpPr>
          <p:cNvPr id="22" name="Text 19"/>
          <p:cNvSpPr/>
          <p:nvPr/>
        </p:nvSpPr>
        <p:spPr>
          <a:xfrm>
            <a:off x="6515457" y="5259467"/>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IsActiveMember</a:t>
            </a:r>
            <a:endParaRPr lang="en-US" sz="1750" dirty="0"/>
          </a:p>
        </p:txBody>
      </p:sp>
      <p:sp>
        <p:nvSpPr>
          <p:cNvPr id="23" name="Text 20"/>
          <p:cNvSpPr/>
          <p:nvPr/>
        </p:nvSpPr>
        <p:spPr>
          <a:xfrm>
            <a:off x="9032438" y="5259467"/>
            <a:ext cx="205192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242.985342</a:t>
            </a:r>
            <a:endParaRPr lang="en-US" sz="1750" dirty="0"/>
          </a:p>
        </p:txBody>
      </p:sp>
      <p:sp>
        <p:nvSpPr>
          <p:cNvPr id="24" name="Text 21"/>
          <p:cNvSpPr/>
          <p:nvPr/>
        </p:nvSpPr>
        <p:spPr>
          <a:xfrm>
            <a:off x="11545610" y="5259467"/>
            <a:ext cx="2055733"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8.785858e-55</a:t>
            </a:r>
            <a:endParaRPr lang="en-US" sz="1750" dirty="0"/>
          </a:p>
        </p:txBody>
      </p:sp>
      <p:sp>
        <p:nvSpPr>
          <p:cNvPr id="25" name="Text 22"/>
          <p:cNvSpPr/>
          <p:nvPr/>
        </p:nvSpPr>
        <p:spPr>
          <a:xfrm>
            <a:off x="6280190" y="602884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Chi-Square test results suggest strong associations between categorical features and the target variable (Exited), given the very low p-values (all &lt; 0.05). This confirms we should include all the categorical columns in our predictive model.</a:t>
            </a:r>
            <a:endParaRPr lang="en-US" sz="1750"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274</TotalTime>
  <Words>1895</Words>
  <Application>Microsoft Office PowerPoint</Application>
  <PresentationFormat>Custom</PresentationFormat>
  <Paragraphs>214</Paragraphs>
  <Slides>28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Open Sans Bold</vt:lpstr>
      <vt:lpstr>Trebuchet MS</vt:lpstr>
      <vt:lpstr>Wingdings 3</vt:lpstr>
      <vt:lpstr>Unbounded Bold</vt:lpstr>
      <vt:lpstr>Arial</vt:lpstr>
      <vt:lpstr>Open Sans</vt:lpstr>
      <vt:lpstr>Crimson Pro Semi Bold</vt:lpstr>
      <vt:lpstr>Heebo</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SHUBHAM MUKHERJEE</cp:lastModifiedBy>
  <cp:revision>61</cp:revision>
  <dcterms:created xsi:type="dcterms:W3CDTF">2025-04-10T14:31:17Z</dcterms:created>
  <dcterms:modified xsi:type="dcterms:W3CDTF">2025-04-11T14:00:49Z</dcterms:modified>
</cp:coreProperties>
</file>